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67" r:id="rId2"/>
  </p:sldMasterIdLst>
  <p:notesMasterIdLst>
    <p:notesMasterId r:id="rId34"/>
  </p:notesMasterIdLst>
  <p:handoutMasterIdLst>
    <p:handoutMasterId r:id="rId35"/>
  </p:handoutMasterIdLst>
  <p:sldIdLst>
    <p:sldId id="310" r:id="rId3"/>
    <p:sldId id="344" r:id="rId4"/>
    <p:sldId id="438" r:id="rId5"/>
    <p:sldId id="458" r:id="rId6"/>
    <p:sldId id="437" r:id="rId7"/>
    <p:sldId id="456" r:id="rId8"/>
    <p:sldId id="436" r:id="rId9"/>
    <p:sldId id="439" r:id="rId10"/>
    <p:sldId id="440" r:id="rId11"/>
    <p:sldId id="441" r:id="rId12"/>
    <p:sldId id="442" r:id="rId13"/>
    <p:sldId id="443" r:id="rId14"/>
    <p:sldId id="459" r:id="rId15"/>
    <p:sldId id="460" r:id="rId16"/>
    <p:sldId id="461" r:id="rId17"/>
    <p:sldId id="462" r:id="rId18"/>
    <p:sldId id="457" r:id="rId19"/>
    <p:sldId id="455" r:id="rId20"/>
    <p:sldId id="354" r:id="rId21"/>
    <p:sldId id="444" r:id="rId22"/>
    <p:sldId id="445" r:id="rId23"/>
    <p:sldId id="446" r:id="rId24"/>
    <p:sldId id="447" r:id="rId25"/>
    <p:sldId id="449" r:id="rId26"/>
    <p:sldId id="450" r:id="rId27"/>
    <p:sldId id="451" r:id="rId28"/>
    <p:sldId id="452" r:id="rId29"/>
    <p:sldId id="453" r:id="rId30"/>
    <p:sldId id="454" r:id="rId31"/>
    <p:sldId id="463" r:id="rId32"/>
    <p:sldId id="465" r:id="rId33"/>
  </p:sldIdLst>
  <p:sldSz cx="9144000" cy="6858000" type="screen4x3"/>
  <p:notesSz cx="6797675" cy="992663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sz="3400"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400"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400"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400"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400"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5pPr>
    <a:lvl6pPr marL="2286000" algn="l" defTabSz="914400" rtl="0" eaLnBrk="1" latinLnBrk="0" hangingPunct="1">
      <a:defRPr sz="3400"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6pPr>
    <a:lvl7pPr marL="2743200" algn="l" defTabSz="914400" rtl="0" eaLnBrk="1" latinLnBrk="0" hangingPunct="1">
      <a:defRPr sz="3400"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7pPr>
    <a:lvl8pPr marL="3200400" algn="l" defTabSz="914400" rtl="0" eaLnBrk="1" latinLnBrk="0" hangingPunct="1">
      <a:defRPr sz="3400"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8pPr>
    <a:lvl9pPr marL="3657600" algn="l" defTabSz="914400" rtl="0" eaLnBrk="1" latinLnBrk="0" hangingPunct="1">
      <a:defRPr sz="3400"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B5A39"/>
    <a:srgbClr val="D31145"/>
    <a:srgbClr val="000000"/>
    <a:srgbClr val="0000FF"/>
    <a:srgbClr val="006600"/>
    <a:srgbClr val="990033"/>
    <a:srgbClr val="9CCAB5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80800" autoAdjust="0"/>
  </p:normalViewPr>
  <p:slideViewPr>
    <p:cSldViewPr>
      <p:cViewPr varScale="1">
        <p:scale>
          <a:sx n="67" d="100"/>
          <a:sy n="67" d="100"/>
        </p:scale>
        <p:origin x="1284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3274" y="43"/>
      </p:cViewPr>
      <p:guideLst>
        <p:guide orient="horz" pos="3126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882" name="Rectangle 2">
            <a:extLst>
              <a:ext uri="{FF2B5EF4-FFF2-40B4-BE49-F238E27FC236}">
                <a16:creationId xmlns:a16="http://schemas.microsoft.com/office/drawing/2014/main" id="{EE94FEC6-06AC-4A40-8BF6-E16BB49AD24B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06883" name="Rectangle 3">
            <a:extLst>
              <a:ext uri="{FF2B5EF4-FFF2-40B4-BE49-F238E27FC236}">
                <a16:creationId xmlns:a16="http://schemas.microsoft.com/office/drawing/2014/main" id="{8EEC7E07-90B1-4CFF-A5A6-AD685B3E8455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06884" name="Rectangle 4">
            <a:extLst>
              <a:ext uri="{FF2B5EF4-FFF2-40B4-BE49-F238E27FC236}">
                <a16:creationId xmlns:a16="http://schemas.microsoft.com/office/drawing/2014/main" id="{CF2DC8F4-0BA2-4B79-998B-F32B36C63959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06885" name="Rectangle 5">
            <a:extLst>
              <a:ext uri="{FF2B5EF4-FFF2-40B4-BE49-F238E27FC236}">
                <a16:creationId xmlns:a16="http://schemas.microsoft.com/office/drawing/2014/main" id="{814FCBE0-EBB8-4BEF-92AC-04A3C9B5A815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anose="02020603050405020304" pitchFamily="18" charset="0"/>
              </a:defRPr>
            </a:lvl1pPr>
          </a:lstStyle>
          <a:p>
            <a:fld id="{3B9259DE-42BE-46D9-AC11-0F18D126C3E8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>
            <a:extLst>
              <a:ext uri="{FF2B5EF4-FFF2-40B4-BE49-F238E27FC236}">
                <a16:creationId xmlns:a16="http://schemas.microsoft.com/office/drawing/2014/main" id="{511B2A1F-9F94-4451-AA76-1E22864D2E9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5475" name="Rectangle 3">
            <a:extLst>
              <a:ext uri="{FF2B5EF4-FFF2-40B4-BE49-F238E27FC236}">
                <a16:creationId xmlns:a16="http://schemas.microsoft.com/office/drawing/2014/main" id="{0C5E6B68-AAC2-4C9D-855F-BC72F8F1E297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48" name="Rectangle 4">
            <a:extLst>
              <a:ext uri="{FF2B5EF4-FFF2-40B4-BE49-F238E27FC236}">
                <a16:creationId xmlns:a16="http://schemas.microsoft.com/office/drawing/2014/main" id="{FF73EAA6-2610-44F0-8B0A-48E5D3D864C9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5477" name="Rectangle 5">
            <a:extLst>
              <a:ext uri="{FF2B5EF4-FFF2-40B4-BE49-F238E27FC236}">
                <a16:creationId xmlns:a16="http://schemas.microsoft.com/office/drawing/2014/main" id="{14D89D49-BD85-4241-9429-566D75B1E9D7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/>
              <a:t>Klepnutím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105478" name="Rectangle 6">
            <a:extLst>
              <a:ext uri="{FF2B5EF4-FFF2-40B4-BE49-F238E27FC236}">
                <a16:creationId xmlns:a16="http://schemas.microsoft.com/office/drawing/2014/main" id="{D50B84D6-E7E3-4C38-AF51-D97F37A005B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5479" name="Rectangle 7">
            <a:extLst>
              <a:ext uri="{FF2B5EF4-FFF2-40B4-BE49-F238E27FC236}">
                <a16:creationId xmlns:a16="http://schemas.microsoft.com/office/drawing/2014/main" id="{C700E3D0-8006-42C2-9792-A93E21B7354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anose="02020603050405020304" pitchFamily="18" charset="0"/>
              </a:defRPr>
            </a:lvl1pPr>
          </a:lstStyle>
          <a:p>
            <a:fld id="{10562E38-A58A-4F2D-93D1-2190EFE13A86}" type="slidenum">
              <a:rPr lang="cs-CZ" altLang="cs-CZ"/>
              <a:pPr/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Zástupný symbol pro obrázek snímku 1">
            <a:extLst>
              <a:ext uri="{FF2B5EF4-FFF2-40B4-BE49-F238E27FC236}">
                <a16:creationId xmlns:a16="http://schemas.microsoft.com/office/drawing/2014/main" id="{D7AC5244-8268-4C98-A6E4-AB6CFA5C246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Zástupný symbol pro poznámky 2">
            <a:extLst>
              <a:ext uri="{FF2B5EF4-FFF2-40B4-BE49-F238E27FC236}">
                <a16:creationId xmlns:a16="http://schemas.microsoft.com/office/drawing/2014/main" id="{96CA9789-4F19-4918-842A-DFF33E53D0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/>
          </a:p>
        </p:txBody>
      </p:sp>
      <p:sp>
        <p:nvSpPr>
          <p:cNvPr id="7172" name="Zástupný symbol pro číslo snímku 3">
            <a:extLst>
              <a:ext uri="{FF2B5EF4-FFF2-40B4-BE49-F238E27FC236}">
                <a16:creationId xmlns:a16="http://schemas.microsoft.com/office/drawing/2014/main" id="{E29207EA-17DC-4EBB-9B19-28CC285FC6E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C868129-7818-4CBF-87FA-DFB85E659DB6}" type="slidenum">
              <a:rPr lang="cs-CZ" altLang="en-US"/>
              <a:pPr eaLnBrk="1" hangingPunct="1">
                <a:spcBef>
                  <a:spcPct val="0"/>
                </a:spcBef>
              </a:pPr>
              <a:t>1</a:t>
            </a:fld>
            <a:endParaRPr lang="cs-CZ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>
            <a:extLst>
              <a:ext uri="{FF2B5EF4-FFF2-40B4-BE49-F238E27FC236}">
                <a16:creationId xmlns:a16="http://schemas.microsoft.com/office/drawing/2014/main" id="{173D817D-7880-470D-AA9B-D101899CCC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2700" y="1968500"/>
            <a:ext cx="9156700" cy="4889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pic>
        <p:nvPicPr>
          <p:cNvPr id="5" name="Picture 9" descr="logo_mzcr">
            <a:extLst>
              <a:ext uri="{FF2B5EF4-FFF2-40B4-BE49-F238E27FC236}">
                <a16:creationId xmlns:a16="http://schemas.microsoft.com/office/drawing/2014/main" id="{0579F078-51FC-4EF5-972C-F59600FCE2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682625"/>
            <a:ext cx="673735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3" descr="pp_titul_podtisk">
            <a:extLst>
              <a:ext uri="{FF2B5EF4-FFF2-40B4-BE49-F238E27FC236}">
                <a16:creationId xmlns:a16="http://schemas.microsoft.com/office/drawing/2014/main" id="{AD02C6FF-8784-4EA9-850F-A00903CAAF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9138"/>
            <a:ext cx="812800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30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33488" y="2463800"/>
            <a:ext cx="6794500" cy="2189163"/>
          </a:xfrm>
        </p:spPr>
        <p:txBody>
          <a:bodyPr anchor="t"/>
          <a:lstStyle>
            <a:lvl1pPr>
              <a:defRPr/>
            </a:lvl1pPr>
          </a:lstStyle>
          <a:p>
            <a:pPr lvl="0"/>
            <a:r>
              <a:rPr lang="cs-CZ" noProof="0"/>
              <a:t>Kliknutím lze upravit styl.</a:t>
            </a:r>
          </a:p>
        </p:txBody>
      </p:sp>
      <p:sp>
        <p:nvSpPr>
          <p:cNvPr id="4730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33488" y="4857750"/>
            <a:ext cx="6794500" cy="1235075"/>
          </a:xfrm>
        </p:spPr>
        <p:txBody>
          <a:bodyPr/>
          <a:lstStyle>
            <a:lvl1pPr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/>
              <a:t>Kliknutím můžete upravit styl předlohy.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67E0AEB2-3933-4921-A5CB-860F4A758DC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1220788" y="6245225"/>
            <a:ext cx="1370012" cy="47625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2F077DFC-8482-4CF5-9DA4-F59076999D2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2916238" y="6245225"/>
            <a:ext cx="2895600" cy="4762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92853673-A81F-4B5C-B511-7F386AC1F9D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D44396A-FC56-4701-93F4-17CFC556FB2B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428449331"/>
      </p:ext>
    </p:extLst>
  </p:cSld>
  <p:clrMapOvr>
    <a:masterClrMapping/>
  </p:clrMapOvr>
  <p:transition>
    <p:zoom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85F208C-4FC0-4733-925E-481A8B48C22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54F3EC6-3B68-46A1-8803-DF93FCEBF6E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F5C4DE9-1365-45DB-B248-1D1641D0757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423551-A1EA-49A6-BB96-3FB4A15D78F2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908387549"/>
      </p:ext>
    </p:extLst>
  </p:cSld>
  <p:clrMapOvr>
    <a:masterClrMapping/>
  </p:clrMapOvr>
  <p:transition>
    <p:zoom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329363" y="0"/>
            <a:ext cx="1698625" cy="6126163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233488" y="0"/>
            <a:ext cx="4943475" cy="6126163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E217611-215A-4139-9925-BE772398D8B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EB00456-51B1-4626-B2AC-432AA2555DB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0FC464A-A16D-4992-828D-870E7DFC903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898160-097A-4583-A487-D5C7E108FDBF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263195462"/>
      </p:ext>
    </p:extLst>
  </p:cSld>
  <p:clrMapOvr>
    <a:masterClrMapping/>
  </p:clrMapOvr>
  <p:transition>
    <p:zoom dir="in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/>
              <a:t>Kliknutím lze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342031802"/>
      </p:ext>
    </p:extLst>
  </p:cSld>
  <p:clrMapOvr>
    <a:masterClrMapping/>
  </p:clrMapOvr>
  <p:transition>
    <p:zoom dir="in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4139700962"/>
      </p:ext>
    </p:extLst>
  </p:cSld>
  <p:clrMapOvr>
    <a:masterClrMapping/>
  </p:clrMapOvr>
  <p:transition>
    <p:zoom dir="in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3018525111"/>
      </p:ext>
    </p:extLst>
  </p:cSld>
  <p:clrMapOvr>
    <a:masterClrMapping/>
  </p:clrMapOvr>
  <p:transition>
    <p:zoom dir="in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233488" y="1989138"/>
            <a:ext cx="3321050" cy="2663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06938" y="1989138"/>
            <a:ext cx="3321050" cy="2663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3403877254"/>
      </p:ext>
    </p:extLst>
  </p:cSld>
  <p:clrMapOvr>
    <a:masterClrMapping/>
  </p:clrMapOvr>
  <p:transition>
    <p:zoom dir="in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182429026"/>
      </p:ext>
    </p:extLst>
  </p:cSld>
  <p:clrMapOvr>
    <a:masterClrMapping/>
  </p:clrMapOvr>
  <p:transition>
    <p:zoom dir="in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461888521"/>
      </p:ext>
    </p:extLst>
  </p:cSld>
  <p:clrMapOvr>
    <a:masterClrMapping/>
  </p:clrMapOvr>
  <p:transition>
    <p:zoom dir="in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4823762"/>
      </p:ext>
    </p:extLst>
  </p:cSld>
  <p:clrMapOvr>
    <a:masterClrMapping/>
  </p:clrMapOvr>
  <p:transition>
    <p:zoom dir="in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2434025060"/>
      </p:ext>
    </p:extLst>
  </p:cSld>
  <p:clrMapOvr>
    <a:masterClrMapping/>
  </p:clrMapOvr>
  <p:transition>
    <p:zoom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233488" y="1600201"/>
            <a:ext cx="6794500" cy="406104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27595224"/>
      </p:ext>
    </p:extLst>
  </p:cSld>
  <p:clrMapOvr>
    <a:masterClrMapping/>
  </p:clrMapOvr>
  <p:transition>
    <p:zoom dir="in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242198443"/>
      </p:ext>
    </p:extLst>
  </p:cSld>
  <p:clrMapOvr>
    <a:masterClrMapping/>
  </p:clrMapOvr>
  <p:transition>
    <p:zoom dir="in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386546704"/>
      </p:ext>
    </p:extLst>
  </p:cSld>
  <p:clrMapOvr>
    <a:masterClrMapping/>
  </p:clrMapOvr>
  <p:transition>
    <p:zoom dir="in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329363" y="0"/>
            <a:ext cx="1698625" cy="4652963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233488" y="0"/>
            <a:ext cx="4943475" cy="4652963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971729154"/>
      </p:ext>
    </p:extLst>
  </p:cSld>
  <p:clrMapOvr>
    <a:masterClrMapping/>
  </p:clrMapOvr>
  <p:transition>
    <p:zoom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D08C8BC-67A0-4F39-A090-D4F3CA725CE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7DBD10E-D264-49BF-81DB-2D90F710F80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E085F8F-B7E7-43EA-AC1D-0121F8D148E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EF872F7-0B4C-469C-BE77-39B0174B0CFB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979211788"/>
      </p:ext>
    </p:extLst>
  </p:cSld>
  <p:clrMapOvr>
    <a:masterClrMapping/>
  </p:clrMapOvr>
  <p:transition>
    <p:zoom dir="in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233488" y="1600200"/>
            <a:ext cx="33210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06938" y="1600200"/>
            <a:ext cx="33210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835425-F664-45B2-879D-823EBEE4D22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2597785-48C5-49BF-859E-7996D44104C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6F05883-F7E5-45C1-B6D6-E1C2B3E6ED0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EF6455-68E7-487B-8F2A-2993764BB69F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442895115"/>
      </p:ext>
    </p:extLst>
  </p:cSld>
  <p:clrMapOvr>
    <a:masterClrMapping/>
  </p:clrMapOvr>
  <p:transition>
    <p:zoom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3A16CE0-01EB-4DB5-AEDF-E64EE13D5B4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730835C5-CB23-4C14-95F6-958A1AAABE8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04CAE4F9-2A81-4ACC-B362-673B09620F7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E996EF-E8C9-4830-B61B-2BF487B26B22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573025056"/>
      </p:ext>
    </p:extLst>
  </p:cSld>
  <p:clrMapOvr>
    <a:masterClrMapping/>
  </p:clrMapOvr>
  <p:transition>
    <p:zoom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DF39AD5F-5D78-4CE5-BCE0-A98E14D1B48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9177FBE7-0E46-47C7-BBB3-31AC6470ADC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41BC5FEB-3B06-49DD-B170-E7F37F7EBC7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2955FF-C12C-4C77-A7E2-FB4F89EB8F6B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750869881"/>
      </p:ext>
    </p:extLst>
  </p:cSld>
  <p:clrMapOvr>
    <a:masterClrMapping/>
  </p:clrMapOvr>
  <p:transition>
    <p:zoom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7D17DFF8-FC86-47C5-9291-991966882AF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DEA9FD46-60EE-458D-9CD5-4A26B1E0881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75B45BAE-4E05-4A9A-8591-4432615C3A2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BF4911-1D70-485C-BE00-8125EC9FE4D1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51198819"/>
      </p:ext>
    </p:extLst>
  </p:cSld>
  <p:clrMapOvr>
    <a:masterClrMapping/>
  </p:clrMapOvr>
  <p:transition>
    <p:zoom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1266451-815B-4382-83EC-84732E950B2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B4A6F27-1753-470A-8493-E1C0BDFA5F0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89529C8-17C4-4E73-8DA2-76CC0E03755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1489B2-3761-4E6F-B00D-63F98C805F64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519928096"/>
      </p:ext>
    </p:extLst>
  </p:cSld>
  <p:clrMapOvr>
    <a:masterClrMapping/>
  </p:clrMapOvr>
  <p:transition>
    <p:zoom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9395B6-11A6-4D66-97FA-A4C13AFC6CF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DAE3841-F18D-4895-84DF-06C7AB1C384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04DF8E6-DF8E-49DC-8CA7-81B2A3A0CE3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13ADBB-AEFE-487F-9CFE-D9DC4C632D4E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320493900"/>
      </p:ext>
    </p:extLst>
  </p:cSld>
  <p:clrMapOvr>
    <a:masterClrMapping/>
  </p:clrMapOvr>
  <p:transition>
    <p:zoom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5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10000" t="84000" r="5000" b="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9">
            <a:extLst>
              <a:ext uri="{FF2B5EF4-FFF2-40B4-BE49-F238E27FC236}">
                <a16:creationId xmlns:a16="http://schemas.microsoft.com/office/drawing/2014/main" id="{E5D01B79-7F57-4197-B65B-7551D00D3E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5" y="0"/>
            <a:ext cx="8024813" cy="1079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chemeClr val="bg1"/>
              </a:solidFill>
            </a:endParaRP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37550E87-032F-4588-B822-4582B6D8469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233488" y="1600200"/>
            <a:ext cx="67945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en-US"/>
              <a:t>KLEPNUTÍM LZE UPRAVIT STYLY TEXTU.</a:t>
            </a:r>
          </a:p>
          <a:p>
            <a:pPr lvl="1"/>
            <a:r>
              <a:rPr lang="cs-CZ" altLang="en-US"/>
              <a:t>DRUHÁ ÚROVEŇ</a:t>
            </a:r>
          </a:p>
          <a:p>
            <a:pPr lvl="2"/>
            <a:r>
              <a:rPr lang="cs-CZ" altLang="en-US"/>
              <a:t>Třetí úroveň</a:t>
            </a:r>
          </a:p>
          <a:p>
            <a:pPr lvl="3"/>
            <a:r>
              <a:rPr lang="cs-CZ" altLang="en-US"/>
              <a:t>Čtvrtá úroveň</a:t>
            </a:r>
          </a:p>
          <a:p>
            <a:pPr lvl="4"/>
            <a:r>
              <a:rPr lang="cs-CZ" altLang="en-US"/>
              <a:t>Pátá úroveň</a:t>
            </a:r>
          </a:p>
        </p:txBody>
      </p:sp>
      <p:sp>
        <p:nvSpPr>
          <p:cNvPr id="335876" name="Rectangle 4">
            <a:extLst>
              <a:ext uri="{FF2B5EF4-FFF2-40B4-BE49-F238E27FC236}">
                <a16:creationId xmlns:a16="http://schemas.microsoft.com/office/drawing/2014/main" id="{FBFB4FE2-F107-4EB6-AB7E-A3EF3D7DE8E5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33488" y="6245225"/>
            <a:ext cx="137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35877" name="Rectangle 5">
            <a:extLst>
              <a:ext uri="{FF2B5EF4-FFF2-40B4-BE49-F238E27FC236}">
                <a16:creationId xmlns:a16="http://schemas.microsoft.com/office/drawing/2014/main" id="{7B591F7E-B29D-4C9B-9BE8-3260D2E69D9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14650" y="6237288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35878" name="Rectangle 6">
            <a:extLst>
              <a:ext uri="{FF2B5EF4-FFF2-40B4-BE49-F238E27FC236}">
                <a16:creationId xmlns:a16="http://schemas.microsoft.com/office/drawing/2014/main" id="{4940BBFC-9BDD-4AA7-A7E8-66FA17754C3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207125" y="6245225"/>
            <a:ext cx="183515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GillSans" charset="0"/>
              </a:defRPr>
            </a:lvl1pPr>
          </a:lstStyle>
          <a:p>
            <a:fld id="{BA82E1C4-1099-47A6-9F5E-80D52450645B}" type="slidenum">
              <a:rPr lang="cs-CZ" altLang="cs-CZ"/>
              <a:pPr/>
              <a:t>‹#›</a:t>
            </a:fld>
            <a:endParaRPr lang="cs-CZ" altLang="cs-CZ"/>
          </a:p>
        </p:txBody>
      </p:sp>
      <p:sp>
        <p:nvSpPr>
          <p:cNvPr id="1031" name="Rectangle 8">
            <a:extLst>
              <a:ext uri="{FF2B5EF4-FFF2-40B4-BE49-F238E27FC236}">
                <a16:creationId xmlns:a16="http://schemas.microsoft.com/office/drawing/2014/main" id="{AC934BF4-20DD-4DBD-B596-71AB0B9CF6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28063" y="558800"/>
            <a:ext cx="522287" cy="522288"/>
          </a:xfrm>
          <a:prstGeom prst="rect">
            <a:avLst/>
          </a:prstGeom>
          <a:solidFill>
            <a:srgbClr val="D3114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1032" name="Rectangle 10">
            <a:extLst>
              <a:ext uri="{FF2B5EF4-FFF2-40B4-BE49-F238E27FC236}">
                <a16:creationId xmlns:a16="http://schemas.microsoft.com/office/drawing/2014/main" id="{88EA2EC5-C7A0-4505-8555-560FE2BB6E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21713" y="0"/>
            <a:ext cx="522287" cy="5222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1033" name="Rectangle 11">
            <a:extLst>
              <a:ext uri="{FF2B5EF4-FFF2-40B4-BE49-F238E27FC236}">
                <a16:creationId xmlns:a16="http://schemas.microsoft.com/office/drawing/2014/main" id="{A319C3FC-52A2-4615-9F82-42B9FE8CCF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66088" y="558800"/>
            <a:ext cx="522287" cy="522288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1034" name="Rectangle 12">
            <a:extLst>
              <a:ext uri="{FF2B5EF4-FFF2-40B4-BE49-F238E27FC236}">
                <a16:creationId xmlns:a16="http://schemas.microsoft.com/office/drawing/2014/main" id="{9124D5FD-19F6-43B0-A7D1-E66A82E10E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66088" y="0"/>
            <a:ext cx="522287" cy="52228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pic>
        <p:nvPicPr>
          <p:cNvPr id="1035" name="Picture 15" descr="pp_podtisk">
            <a:extLst>
              <a:ext uri="{FF2B5EF4-FFF2-40B4-BE49-F238E27FC236}">
                <a16:creationId xmlns:a16="http://schemas.microsoft.com/office/drawing/2014/main" id="{C629A5E9-3D4E-4954-9202-3157F5F28B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1438"/>
            <a:ext cx="892175" cy="551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6" name="Rectangle 16">
            <a:extLst>
              <a:ext uri="{FF2B5EF4-FFF2-40B4-BE49-F238E27FC236}">
                <a16:creationId xmlns:a16="http://schemas.microsoft.com/office/drawing/2014/main" id="{7B100D8D-4EB2-4D22-A72B-2106A5C947A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33488" y="0"/>
            <a:ext cx="6794500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en-US"/>
              <a:t>KLEPNUTÍM LZE UPRAVIT STYL</a:t>
            </a:r>
            <a:r>
              <a:rPr lang="en-US" altLang="en-US"/>
              <a:t> </a:t>
            </a:r>
            <a:br>
              <a:rPr lang="cs-CZ" altLang="en-US"/>
            </a:br>
            <a:r>
              <a:rPr lang="cs-CZ" altLang="en-US"/>
              <a:t>PŘEDLOHY NADPISŮ.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00" r:id="rId1"/>
    <p:sldLayoutId id="2147484679" r:id="rId2"/>
    <p:sldLayoutId id="2147484680" r:id="rId3"/>
    <p:sldLayoutId id="2147484681" r:id="rId4"/>
    <p:sldLayoutId id="2147484682" r:id="rId5"/>
    <p:sldLayoutId id="2147484683" r:id="rId6"/>
    <p:sldLayoutId id="2147484684" r:id="rId7"/>
    <p:sldLayoutId id="2147484685" r:id="rId8"/>
    <p:sldLayoutId id="2147484686" r:id="rId9"/>
    <p:sldLayoutId id="2147484687" r:id="rId10"/>
    <p:sldLayoutId id="2147484688" r:id="rId11"/>
  </p:sldLayoutIdLst>
  <p:transition>
    <p:zoom dir="in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00025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defRPr sz="2000">
          <a:solidFill>
            <a:schemeClr val="tx1"/>
          </a:solidFill>
          <a:latin typeface="+mn-lt"/>
        </a:defRPr>
      </a:lvl2pPr>
      <a:lvl3pPr marL="1150938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defRPr sz="2000" b="1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§"/>
        <a:defRPr sz="2000">
          <a:solidFill>
            <a:schemeClr val="bg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000">
          <a:solidFill>
            <a:schemeClr val="bg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000">
          <a:solidFill>
            <a:schemeClr val="bg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000">
          <a:solidFill>
            <a:schemeClr val="bg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000">
          <a:solidFill>
            <a:schemeClr val="bg2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 l="10000" t="84000" r="5000" b="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40E8EBB2-8D3E-4D7F-B7B3-F01BEDCABFB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175" y="0"/>
            <a:ext cx="8024813" cy="1079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chemeClr val="bg1"/>
              </a:solidFill>
            </a:endParaRPr>
          </a:p>
        </p:txBody>
      </p:sp>
      <p:sp>
        <p:nvSpPr>
          <p:cNvPr id="2051" name="Rectangle 4">
            <a:extLst>
              <a:ext uri="{FF2B5EF4-FFF2-40B4-BE49-F238E27FC236}">
                <a16:creationId xmlns:a16="http://schemas.microsoft.com/office/drawing/2014/main" id="{BC231A20-3610-496E-9542-A6B4BCCF44A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233488" y="1989138"/>
            <a:ext cx="6794500" cy="266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cs-CZ" altLang="en-US"/>
          </a:p>
          <a:p>
            <a:pPr lvl="0"/>
            <a:r>
              <a:rPr lang="cs-CZ" altLang="en-US"/>
              <a:t>Název semináře</a:t>
            </a:r>
          </a:p>
          <a:p>
            <a:pPr lvl="0"/>
            <a:r>
              <a:rPr lang="cs-CZ" altLang="en-US"/>
              <a:t>Místo konání semináře</a:t>
            </a:r>
          </a:p>
          <a:p>
            <a:pPr lvl="0"/>
            <a:r>
              <a:rPr lang="cs-CZ" altLang="en-US"/>
              <a:t>Termín konání semináře</a:t>
            </a:r>
          </a:p>
          <a:p>
            <a:pPr lvl="0"/>
            <a:endParaRPr lang="cs-CZ" altLang="en-US"/>
          </a:p>
          <a:p>
            <a:pPr lvl="1"/>
            <a:r>
              <a:rPr lang="cs-CZ" altLang="en-US"/>
              <a:t>DRUHÁ ÚROVEŇ</a:t>
            </a:r>
          </a:p>
        </p:txBody>
      </p:sp>
      <p:sp>
        <p:nvSpPr>
          <p:cNvPr id="2052" name="Rectangle 8">
            <a:extLst>
              <a:ext uri="{FF2B5EF4-FFF2-40B4-BE49-F238E27FC236}">
                <a16:creationId xmlns:a16="http://schemas.microsoft.com/office/drawing/2014/main" id="{C8E2D82C-72BD-4F86-B9F4-D133B27DCA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28063" y="558800"/>
            <a:ext cx="522287" cy="522288"/>
          </a:xfrm>
          <a:prstGeom prst="rect">
            <a:avLst/>
          </a:prstGeom>
          <a:solidFill>
            <a:srgbClr val="D3114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2053" name="Rectangle 9">
            <a:extLst>
              <a:ext uri="{FF2B5EF4-FFF2-40B4-BE49-F238E27FC236}">
                <a16:creationId xmlns:a16="http://schemas.microsoft.com/office/drawing/2014/main" id="{F81AD5D9-EED1-4CE9-8E01-CE37BCBCCF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21713" y="0"/>
            <a:ext cx="522287" cy="5222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2054" name="Rectangle 10">
            <a:extLst>
              <a:ext uri="{FF2B5EF4-FFF2-40B4-BE49-F238E27FC236}">
                <a16:creationId xmlns:a16="http://schemas.microsoft.com/office/drawing/2014/main" id="{F54E2C3C-B1F3-4755-B8FE-E7B70FD881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66088" y="558800"/>
            <a:ext cx="522287" cy="522288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2055" name="Rectangle 11">
            <a:extLst>
              <a:ext uri="{FF2B5EF4-FFF2-40B4-BE49-F238E27FC236}">
                <a16:creationId xmlns:a16="http://schemas.microsoft.com/office/drawing/2014/main" id="{756240A8-624C-4722-98FE-1CA24B2D74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66088" y="0"/>
            <a:ext cx="522287" cy="52228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pic>
        <p:nvPicPr>
          <p:cNvPr id="2056" name="Picture 12" descr="pp_podtisk">
            <a:extLst>
              <a:ext uri="{FF2B5EF4-FFF2-40B4-BE49-F238E27FC236}">
                <a16:creationId xmlns:a16="http://schemas.microsoft.com/office/drawing/2014/main" id="{C4D3490C-7FF0-4018-BA80-23479FE92F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1438"/>
            <a:ext cx="892175" cy="551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13" descr="logo IOP + EU + text - 1">
            <a:extLst>
              <a:ext uri="{FF2B5EF4-FFF2-40B4-BE49-F238E27FC236}">
                <a16:creationId xmlns:a16="http://schemas.microsoft.com/office/drawing/2014/main" id="{66E862AF-3411-48C5-9925-51D661FADD9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5157788"/>
            <a:ext cx="5545137" cy="62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14">
            <a:extLst>
              <a:ext uri="{FF2B5EF4-FFF2-40B4-BE49-F238E27FC236}">
                <a16:creationId xmlns:a16="http://schemas.microsoft.com/office/drawing/2014/main" id="{F9185E6E-2522-42F7-AA62-EB0FF96F781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5138" y="5157788"/>
            <a:ext cx="1428750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9" name="Rectangle 16">
            <a:extLst>
              <a:ext uri="{FF2B5EF4-FFF2-40B4-BE49-F238E27FC236}">
                <a16:creationId xmlns:a16="http://schemas.microsoft.com/office/drawing/2014/main" id="{B261A86F-5C8A-4102-8760-A014A8AFBE6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124075" y="6140450"/>
            <a:ext cx="5256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algn="ctr" eaLnBrk="1" hangingPunct="1">
              <a:defRPr/>
            </a:pPr>
            <a:r>
              <a:rPr lang="cs-CZ" altLang="en-US" sz="1200" dirty="0">
                <a:latin typeface="GillSans" charset="0"/>
              </a:rPr>
              <a:t>Tento Projekt technické pomoci 6.1 Ministerstva zdravotnictví je spolufinancován Evropskou unií z Evropského fondu pro regionální rozvoj. </a:t>
            </a:r>
          </a:p>
        </p:txBody>
      </p:sp>
      <p:sp>
        <p:nvSpPr>
          <p:cNvPr id="2060" name="Rectangle 18">
            <a:extLst>
              <a:ext uri="{FF2B5EF4-FFF2-40B4-BE49-F238E27FC236}">
                <a16:creationId xmlns:a16="http://schemas.microsoft.com/office/drawing/2014/main" id="{27C0D8F9-7E77-45D8-9656-C9B01A7FB04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33488" y="0"/>
            <a:ext cx="6794500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en-US"/>
              <a:t>Integrovaný operační program</a:t>
            </a:r>
            <a:br>
              <a:rPr lang="cs-CZ" altLang="en-US"/>
            </a:br>
            <a:r>
              <a:rPr lang="cs-CZ" altLang="en-US"/>
              <a:t>Oblast intervence 3.2 Služby v oblasti veřejného zdraví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89" r:id="rId1"/>
    <p:sldLayoutId id="2147484690" r:id="rId2"/>
    <p:sldLayoutId id="2147484691" r:id="rId3"/>
    <p:sldLayoutId id="2147484692" r:id="rId4"/>
    <p:sldLayoutId id="2147484693" r:id="rId5"/>
    <p:sldLayoutId id="2147484694" r:id="rId6"/>
    <p:sldLayoutId id="2147484695" r:id="rId7"/>
    <p:sldLayoutId id="2147484696" r:id="rId8"/>
    <p:sldLayoutId id="2147484697" r:id="rId9"/>
    <p:sldLayoutId id="2147484698" r:id="rId10"/>
    <p:sldLayoutId id="2147484699" r:id="rId11"/>
  </p:sldLayoutIdLst>
  <p:transition>
    <p:zoom dir="in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00025" algn="ctr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defRPr sz="2000">
          <a:solidFill>
            <a:schemeClr val="tx1"/>
          </a:solidFill>
          <a:latin typeface="+mn-lt"/>
        </a:defRPr>
      </a:lvl2pPr>
      <a:lvl3pPr marL="1150938" indent="-228600" algn="ctr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defRPr sz="2000" b="1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§"/>
        <a:defRPr sz="2000">
          <a:solidFill>
            <a:schemeClr val="bg2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000">
          <a:solidFill>
            <a:schemeClr val="bg2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000">
          <a:solidFill>
            <a:schemeClr val="bg2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000">
          <a:solidFill>
            <a:schemeClr val="bg2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000">
          <a:solidFill>
            <a:schemeClr val="bg2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aliativnimedicina.cz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>
            <a:extLst>
              <a:ext uri="{FF2B5EF4-FFF2-40B4-BE49-F238E27FC236}">
                <a16:creationId xmlns:a16="http://schemas.microsoft.com/office/drawing/2014/main" id="{99B29944-73D1-4B22-989E-843CB3128A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7450" y="0"/>
            <a:ext cx="6794500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Wingdings" panose="05000000000000000000" pitchFamily="2" charset="2"/>
              <a:tabLst>
                <a:tab pos="0" algn="l"/>
              </a:tabLst>
              <a:defRPr sz="2000" b="1">
                <a:solidFill>
                  <a:schemeClr val="tx1"/>
                </a:solidFill>
                <a:latin typeface="GillSans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anose="05000000000000000000" pitchFamily="2" charset="2"/>
              <a:tabLst>
                <a:tab pos="0" algn="l"/>
              </a:tabLst>
              <a:defRPr sz="2000">
                <a:solidFill>
                  <a:schemeClr val="tx1"/>
                </a:solidFill>
                <a:latin typeface="GillSans" charset="0"/>
              </a:defRPr>
            </a:lvl2pPr>
            <a:lvl3pPr marL="1143000" indent="-228600" eaLnBrk="0" hangingPunct="0">
              <a:spcBef>
                <a:spcPct val="20000"/>
              </a:spcBef>
              <a:buFont typeface="Wingdings" panose="05000000000000000000" pitchFamily="2" charset="2"/>
              <a:tabLst>
                <a:tab pos="0" algn="l"/>
              </a:tabLst>
              <a:defRPr sz="2000" b="1">
                <a:solidFill>
                  <a:schemeClr val="tx1"/>
                </a:solidFill>
                <a:latin typeface="GillSans" charset="0"/>
              </a:defRPr>
            </a:lvl3pPr>
            <a:lvl4pPr marL="1600200" indent="-228600" eaLnBrk="0" hangingPunct="0">
              <a:spcBef>
                <a:spcPct val="20000"/>
              </a:spcBef>
              <a:buFont typeface="Wingdings" panose="05000000000000000000" pitchFamily="2" charset="2"/>
              <a:tabLst>
                <a:tab pos="0" algn="l"/>
              </a:tabLst>
              <a:defRPr sz="2000">
                <a:solidFill>
                  <a:schemeClr val="tx1"/>
                </a:solidFill>
                <a:latin typeface="GillSans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tabLst>
                <a:tab pos="0" algn="l"/>
              </a:tabLst>
              <a:defRPr sz="2000">
                <a:solidFill>
                  <a:schemeClr val="bg2"/>
                </a:solidFill>
                <a:latin typeface="GillSans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tabLst>
                <a:tab pos="0" algn="l"/>
              </a:tabLst>
              <a:defRPr sz="2000">
                <a:solidFill>
                  <a:schemeClr val="bg2"/>
                </a:solidFill>
                <a:latin typeface="GillSans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tabLst>
                <a:tab pos="0" algn="l"/>
              </a:tabLst>
              <a:defRPr sz="2000">
                <a:solidFill>
                  <a:schemeClr val="bg2"/>
                </a:solidFill>
                <a:latin typeface="GillSans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tabLst>
                <a:tab pos="0" algn="l"/>
              </a:tabLst>
              <a:defRPr sz="2000">
                <a:solidFill>
                  <a:schemeClr val="bg2"/>
                </a:solidFill>
                <a:latin typeface="GillSans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tabLst>
                <a:tab pos="0" algn="l"/>
              </a:tabLst>
              <a:defRPr sz="2000">
                <a:solidFill>
                  <a:schemeClr val="bg2"/>
                </a:solidFill>
                <a:latin typeface="GillSans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>
              <a:solidFill>
                <a:schemeClr val="bg1"/>
              </a:solidFill>
            </a:endParaRPr>
          </a:p>
        </p:txBody>
      </p:sp>
      <p:sp>
        <p:nvSpPr>
          <p:cNvPr id="4099" name="Rectangle 5">
            <a:extLst>
              <a:ext uri="{FF2B5EF4-FFF2-40B4-BE49-F238E27FC236}">
                <a16:creationId xmlns:a16="http://schemas.microsoft.com/office/drawing/2014/main" id="{A7CFF877-9B67-47BD-AFD2-D06468375CD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7950" y="2349500"/>
            <a:ext cx="9036050" cy="2014538"/>
          </a:xfrm>
          <a:noFill/>
        </p:spPr>
        <p:txBody>
          <a:bodyPr/>
          <a:lstStyle/>
          <a:p>
            <a:pPr marL="0" indent="0" eaLnBrk="1" hangingPunct="1">
              <a:lnSpc>
                <a:spcPct val="90000"/>
              </a:lnSpc>
            </a:pPr>
            <a:endParaRPr lang="cs-CZ" altLang="en-US" sz="1800"/>
          </a:p>
          <a:p>
            <a:pPr marL="0" indent="0" eaLnBrk="1" hangingPunct="1">
              <a:lnSpc>
                <a:spcPct val="90000"/>
              </a:lnSpc>
            </a:pPr>
            <a:endParaRPr lang="cs-CZ" altLang="en-US">
              <a:solidFill>
                <a:srgbClr val="D31145"/>
              </a:solidFill>
            </a:endParaRPr>
          </a:p>
          <a:p>
            <a:pPr marL="0" indent="0" eaLnBrk="1" hangingPunct="1">
              <a:lnSpc>
                <a:spcPct val="90000"/>
              </a:lnSpc>
            </a:pPr>
            <a:r>
              <a:rPr lang="cs-CZ" altLang="en-US"/>
              <a:t>  </a:t>
            </a:r>
            <a:br>
              <a:rPr lang="cs-CZ" altLang="en-US"/>
            </a:br>
            <a:endParaRPr lang="cs-CZ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847278D-900F-4A38-8C7A-7EE341B084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422400"/>
            <a:ext cx="9144000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00025" algn="ctr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defRPr sz="2000">
                <a:solidFill>
                  <a:schemeClr val="tx1"/>
                </a:solidFill>
                <a:latin typeface="+mn-lt"/>
              </a:defRPr>
            </a:lvl2pPr>
            <a:lvl3pPr marL="1150938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defRPr sz="2000" b="1">
                <a:solidFill>
                  <a:schemeClr val="tx1"/>
                </a:solidFill>
                <a:latin typeface="+mn-lt"/>
              </a:defRPr>
            </a:lvl3pPr>
            <a:lvl4pPr marL="1600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2000">
                <a:solidFill>
                  <a:schemeClr val="bg2"/>
                </a:solidFill>
                <a:latin typeface="+mn-lt"/>
              </a:defRPr>
            </a:lvl5pPr>
            <a:lvl6pPr marL="2514600" indent="-228600" algn="ctr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2000">
                <a:solidFill>
                  <a:schemeClr val="bg2"/>
                </a:solidFill>
                <a:latin typeface="+mn-lt"/>
              </a:defRPr>
            </a:lvl6pPr>
            <a:lvl7pPr marL="2971800" indent="-228600" algn="ctr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2000">
                <a:solidFill>
                  <a:schemeClr val="bg2"/>
                </a:solidFill>
                <a:latin typeface="+mn-lt"/>
              </a:defRPr>
            </a:lvl7pPr>
            <a:lvl8pPr marL="3429000" indent="-228600" algn="ctr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2000">
                <a:solidFill>
                  <a:schemeClr val="bg2"/>
                </a:solidFill>
                <a:latin typeface="+mn-lt"/>
              </a:defRPr>
            </a:lvl8pPr>
            <a:lvl9pPr marL="3886200" indent="-228600" algn="ctr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2000">
                <a:solidFill>
                  <a:schemeClr val="bg2"/>
                </a:solidFill>
                <a:latin typeface="+mn-lt"/>
              </a:defRPr>
            </a:lvl9pPr>
          </a:lstStyle>
          <a:p>
            <a:pPr marL="0" indent="0" eaLnBrk="1" hangingPunct="1">
              <a:defRPr/>
            </a:pPr>
            <a:endParaRPr lang="cs-CZ" altLang="en-US" sz="3200" kern="0" dirty="0">
              <a:solidFill>
                <a:srgbClr val="003D61"/>
              </a:solidFill>
            </a:endParaRPr>
          </a:p>
          <a:p>
            <a:pPr marL="0" indent="0" eaLnBrk="1" hangingPunct="1">
              <a:defRPr/>
            </a:pPr>
            <a:r>
              <a:rPr lang="cs-CZ" sz="2800" dirty="0"/>
              <a:t>Podpora paliativní péče – zvýšení dostupnosti domácí specializované paliativní péče</a:t>
            </a:r>
          </a:p>
          <a:p>
            <a:pPr marL="0" indent="0" eaLnBrk="1" hangingPunct="1">
              <a:defRPr/>
            </a:pPr>
            <a:endParaRPr lang="cs-CZ" altLang="en-US" sz="2400" kern="0" dirty="0">
              <a:solidFill>
                <a:srgbClr val="003D61"/>
              </a:solidFill>
            </a:endParaRPr>
          </a:p>
          <a:p>
            <a:pPr marL="0" indent="0" eaLnBrk="1" hangingPunct="1">
              <a:defRPr/>
            </a:pPr>
            <a:r>
              <a:rPr lang="cs-CZ" altLang="en-US" sz="2400" kern="0" dirty="0">
                <a:solidFill>
                  <a:srgbClr val="003D61"/>
                </a:solidFill>
              </a:rPr>
              <a:t>CZ.03.2.63/0.0/0.0/15_039/0008214</a:t>
            </a:r>
          </a:p>
          <a:p>
            <a:pPr marL="0" indent="0" eaLnBrk="1" hangingPunct="1">
              <a:defRPr/>
            </a:pPr>
            <a:r>
              <a:rPr lang="cs-CZ" altLang="en-US" sz="2400" kern="0" dirty="0">
                <a:solidFill>
                  <a:srgbClr val="003D61"/>
                </a:solidFill>
              </a:rPr>
              <a:t>26. března 2020</a:t>
            </a:r>
          </a:p>
          <a:p>
            <a:pPr marL="0" indent="0" eaLnBrk="1" hangingPunct="1">
              <a:defRPr/>
            </a:pPr>
            <a:endParaRPr lang="en-GB" altLang="en-US" sz="2400" kern="0" dirty="0">
              <a:solidFill>
                <a:srgbClr val="003D61"/>
              </a:solidFill>
            </a:endParaRP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C9ED6206-12D4-469B-9738-92970A33B3C2}"/>
              </a:ext>
            </a:extLst>
          </p:cNvPr>
          <p:cNvSpPr txBox="1"/>
          <p:nvPr/>
        </p:nvSpPr>
        <p:spPr>
          <a:xfrm>
            <a:off x="1042988" y="19050"/>
            <a:ext cx="6408737" cy="769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cs-CZ" sz="20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>
              <a:defRPr/>
            </a:pPr>
            <a:r>
              <a:rPr lang="cs-CZ" sz="24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Seminář pro organizace poskytující MSPP</a:t>
            </a:r>
          </a:p>
        </p:txBody>
      </p:sp>
    </p:spTree>
  </p:cSld>
  <p:clrMapOvr>
    <a:masterClrMapping/>
  </p:clrMapOvr>
  <p:transition>
    <p:zoom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AEE0A5D-2E23-4BF4-B9B8-AD2841E16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Odborný zástupce - § 14 ZZS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EEA3CF9-A3C4-4BED-A0A4-9762BC46F9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cs-CZ" sz="18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Odborný zástupce</a:t>
            </a:r>
            <a:r>
              <a:rPr lang="cs-CZ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80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odborně řídí poskytování zdravotních služeb.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cs-CZ" sz="1800" b="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</a:t>
            </a:r>
            <a:r>
              <a:rPr lang="cs-CZ" sz="18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která je </a:t>
            </a:r>
            <a:endParaRPr lang="cs-CZ" sz="1800" b="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18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a) způsobilá k samostatnému výkonu zdravotnického povolání a je členem ČLK, </a:t>
            </a:r>
            <a:endParaRPr lang="cs-CZ" sz="1800" b="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cs-CZ" sz="18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b) plně svéprávná, </a:t>
            </a:r>
            <a:endParaRPr lang="cs-CZ" sz="1800" b="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18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c) bezúhonná, </a:t>
            </a:r>
            <a:endParaRPr lang="cs-CZ" sz="1800" b="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18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d) držitelem povolení k pobytu na území České republiky, pokud má povinnost takové povolení mít. </a:t>
            </a:r>
          </a:p>
          <a:p>
            <a:r>
              <a:rPr lang="cs-CZ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79362580"/>
      </p:ext>
    </p:extLst>
  </p:cSld>
  <p:clrMapOvr>
    <a:masterClrMapping/>
  </p:clrMapOvr>
  <p:transition>
    <p:zoom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CA6C8C0-D638-4BE8-8BC3-5BDDF5386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Odborný zástupce - § 14 ZZS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A6FD98E-5EEE-4A80-9CA6-050B7DD809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3488" y="1340768"/>
            <a:ext cx="6794500" cy="4320481"/>
          </a:xfrm>
        </p:spPr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cs-CZ" sz="18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Funkce odborného zástupce musí být vykonávána </a:t>
            </a:r>
            <a:r>
              <a:rPr lang="cs-CZ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 pracovněprávním nebo obdobném vztahu k poskytovateli</a:t>
            </a:r>
            <a:r>
              <a:rPr lang="cs-CZ" sz="18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(neplatí, je-li odborný zástupce statutárním orgánem nebo členem statutárního orgánu poskytovatele nebo je-li odborný zástupce manželem nebo registrovaným partnerem poskytovatele; i v tomto případě musí být odborný zástupce k poskytovateli ve smluvním vztahu) </a:t>
            </a:r>
            <a:endParaRPr lang="cs-CZ" sz="1800" b="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18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Odborný zástupce musí vykonávat svou funkci </a:t>
            </a:r>
            <a:r>
              <a:rPr lang="cs-CZ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 rozsahu nezbytném pro řádné odborné řízení poskytovaných zdravotních služeb</a:t>
            </a:r>
            <a:r>
              <a:rPr lang="cs-CZ" sz="18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Závazné stanovisko ČLK 5/2003 (min. 0,2 úvazku)</a:t>
            </a:r>
            <a:endParaRPr lang="cs-CZ" sz="1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Stejná osoba může vykonávat funkci odborného zástupce </a:t>
            </a:r>
            <a:r>
              <a:rPr lang="cs-CZ" sz="180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maximálně pro 2 poskytovatele</a:t>
            </a:r>
            <a:r>
              <a:rPr lang="cs-CZ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cs-CZ" sz="18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cs-CZ" sz="1800" b="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cs-CZ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97779431"/>
      </p:ext>
    </p:extLst>
  </p:cSld>
  <p:clrMapOvr>
    <a:masterClrMapping/>
  </p:clrMapOvr>
  <p:transition>
    <p:zoom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B4E4CB1-5BEB-47FF-AFA0-0A481F2AC7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Odborný zástupce - § 14 ZZS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13DDC90-8C89-4491-B532-FEA7F3C291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cs-CZ" sz="18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Odborný zástupce je povinen </a:t>
            </a:r>
            <a:r>
              <a:rPr lang="cs-CZ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písemně oznámit poskytovateli všechny změny </a:t>
            </a:r>
            <a:r>
              <a:rPr lang="cs-CZ" sz="18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údajů uvedených o něm v rozhodnutí o udělení oprávnění k poskytování zdravotních služeb, v žádosti o udělení tohoto oprávnění a v dokladech předkládaných s touto žádostí a změny a doplnění údajů týkajících se podmínek pro výkon funkce odborného zástupce a předložit doklady o nich, a to </a:t>
            </a:r>
            <a:r>
              <a:rPr lang="cs-CZ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 10 dnů ode dne, kdy k nim došlo. </a:t>
            </a:r>
            <a:endParaRPr lang="cs-CZ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cs-CZ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8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Přestane-li odborný zástupce vykonávat svou funkci nebo přestane-li splňovat podmínky pro výkon této funkce, je </a:t>
            </a:r>
            <a:r>
              <a:rPr lang="cs-CZ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poskytovatel povinen ustanovit nového odborného zástupce nejpozději do 10 dnů ode dne, kdy se o některé z těchto skutečností dozvěděl.</a:t>
            </a:r>
            <a:endParaRPr lang="cs-CZ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11141023"/>
      </p:ext>
    </p:extLst>
  </p:cSld>
  <p:clrMapOvr>
    <a:masterClrMapping/>
  </p:clrMapOvr>
  <p:transition>
    <p:zoom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77BC255-AB28-46B8-8E60-FE91D7E2A3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Personální zabezpečení MSPP – Metodický pokyn MZ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F782482-3EC6-4801-B139-3F74CEDCD6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Arial" panose="020B0604020202020204" pitchFamily="34" charset="0"/>
              <a:buChar char="•"/>
            </a:pPr>
            <a:r>
              <a:rPr lang="cs-CZ" dirty="0"/>
              <a:t>Lékař se specializovanou způsobilostí nebo zvláštní odbornou způsobilostí v oboru paliativní medicína              </a:t>
            </a:r>
            <a:r>
              <a:rPr lang="cs-CZ" dirty="0">
                <a:solidFill>
                  <a:srgbClr val="FF0000"/>
                </a:solidFill>
              </a:rPr>
              <a:t>0,2 úvazku</a:t>
            </a:r>
          </a:p>
          <a:p>
            <a:pPr marL="0" indent="0" algn="just"/>
            <a:endParaRPr lang="cs-CZ" dirty="0">
              <a:solidFill>
                <a:srgbClr val="FF0000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dirty="0"/>
              <a:t>Lékař se specializovanou způsobilostí v oborech, které jsou základními obory pro nástavbový obor paliativní medicína </a:t>
            </a:r>
            <a:r>
              <a:rPr lang="cs-CZ" dirty="0">
                <a:solidFill>
                  <a:srgbClr val="FF0000"/>
                </a:solidFill>
              </a:rPr>
              <a:t>1,0 úvazku</a:t>
            </a:r>
          </a:p>
          <a:p>
            <a:pPr marL="0" indent="0" algn="just"/>
            <a:endParaRPr lang="cs-CZ" dirty="0">
              <a:solidFill>
                <a:srgbClr val="FF0000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dirty="0"/>
              <a:t>Všeobecná sestra způsobilá k výkonu povolání bez odborného dohledu </a:t>
            </a:r>
            <a:r>
              <a:rPr lang="cs-CZ" dirty="0">
                <a:solidFill>
                  <a:srgbClr val="FF0000"/>
                </a:solidFill>
              </a:rPr>
              <a:t>5,0 úvazků</a:t>
            </a:r>
            <a:r>
              <a:rPr lang="cs-CZ" dirty="0"/>
              <a:t> (z toho alespoň jedna dětská sestra, pokud je poskytována péče dětem do 3 let)</a:t>
            </a:r>
          </a:p>
        </p:txBody>
      </p:sp>
    </p:spTree>
    <p:extLst>
      <p:ext uri="{BB962C8B-B14F-4D97-AF65-F5344CB8AC3E}">
        <p14:creationId xmlns:p14="http://schemas.microsoft.com/office/powerpoint/2010/main" val="687970592"/>
      </p:ext>
    </p:extLst>
  </p:cSld>
  <p:clrMapOvr>
    <a:masterClrMapping/>
  </p:clrMapOvr>
  <p:transition>
    <p:zoom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77BC255-AB28-46B8-8E60-FE91D7E2A3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Personální zabezpečení MSPP  (926)– dohoda VZP, SZP a zástupců poskytovatelů od 1.1.2021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F782482-3EC6-4801-B139-3F74CEDCD6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3488" y="1412776"/>
            <a:ext cx="6794500" cy="4248473"/>
          </a:xfrm>
        </p:spPr>
        <p:txBody>
          <a:bodyPr/>
          <a:lstStyle/>
          <a:p>
            <a:pPr marL="0" indent="0" algn="just"/>
            <a:r>
              <a:rPr lang="cs-CZ" u="sng" dirty="0"/>
              <a:t>Varianta I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dirty="0"/>
              <a:t>Lékař se specializovanou způsobilostí nebo zvláštní odbornou způsobilostí v oboru paliativní medicína </a:t>
            </a:r>
            <a:r>
              <a:rPr lang="cs-CZ" dirty="0">
                <a:solidFill>
                  <a:srgbClr val="FF0000"/>
                </a:solidFill>
              </a:rPr>
              <a:t>0,5 úvazku – zajištěn pouze 1 lékařem, který je současně vedoucím pracoviště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dirty="0"/>
              <a:t>Lékař se specializovanou způsobilostí v oborech, které jsou základními obory pro nástavbový obor paliativní medicína </a:t>
            </a:r>
            <a:r>
              <a:rPr lang="cs-CZ" dirty="0">
                <a:solidFill>
                  <a:srgbClr val="FF0000"/>
                </a:solidFill>
              </a:rPr>
              <a:t>v úvazku 0,7 – složen max. ze 4 lékařů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dirty="0"/>
              <a:t>Všeobecné sestry způsobilé k výkonu povolání bez odborného dohledu </a:t>
            </a:r>
            <a:r>
              <a:rPr lang="cs-CZ" dirty="0">
                <a:solidFill>
                  <a:srgbClr val="FF0000"/>
                </a:solidFill>
              </a:rPr>
              <a:t>5,0 úvazků – úvazky budou složeny max z 10 sester, nebo min. 3 sester s úvazkem 1,0 a zbývající 2,0 úvazku může být složeno neomezeného počtu nižších úvazků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07714797"/>
      </p:ext>
    </p:extLst>
  </p:cSld>
  <p:clrMapOvr>
    <a:masterClrMapping/>
  </p:clrMapOvr>
  <p:transition>
    <p:zoom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77BC255-AB28-46B8-8E60-FE91D7E2A3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Personální zabezpečení MSPP – dohoda VZP, SZP a zástupců poskytovatelů od 1.1.2021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F782482-3EC6-4801-B139-3F74CEDCD6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3488" y="1412776"/>
            <a:ext cx="6794500" cy="4248473"/>
          </a:xfrm>
        </p:spPr>
        <p:txBody>
          <a:bodyPr/>
          <a:lstStyle/>
          <a:p>
            <a:pPr marL="0" indent="0" algn="just"/>
            <a:r>
              <a:rPr lang="cs-CZ" u="sng" dirty="0"/>
              <a:t>Varianta II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dirty="0"/>
              <a:t>Lékař se specializovanou způsobilostí nebo zvláštní odbornou způsobilostí v oboru paliativní medicína min. v </a:t>
            </a:r>
            <a:r>
              <a:rPr lang="cs-CZ" dirty="0">
                <a:solidFill>
                  <a:srgbClr val="FF0000"/>
                </a:solidFill>
              </a:rPr>
              <a:t>0,2 úvazku </a:t>
            </a:r>
            <a:r>
              <a:rPr lang="cs-CZ" dirty="0"/>
              <a:t>– zajištěn pouze 1 lékařem, který je současně vedoucím pracoviště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dirty="0">
                <a:solidFill>
                  <a:srgbClr val="FF0000"/>
                </a:solidFill>
              </a:rPr>
              <a:t>Lékař v přípravě na atestaci v oboru paliativní medicína v úvazku min. 0,3 – pouze 1 lékař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dirty="0"/>
              <a:t>Lékař se specializovanou způsobilostí v oborech, které jsou základními obory pro nástavbový obor paliativní medicína </a:t>
            </a:r>
            <a:r>
              <a:rPr lang="cs-CZ" dirty="0">
                <a:solidFill>
                  <a:srgbClr val="FF0000"/>
                </a:solidFill>
              </a:rPr>
              <a:t>v úvazku 0,7 – složen max. ze 3 lékařů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dirty="0">
                <a:solidFill>
                  <a:srgbClr val="FF0000"/>
                </a:solidFill>
              </a:rPr>
              <a:t>Celkový úvazek lékařů bude min 1,2 s tím, že minimálně jeden lékař musí mít úvazek 0,5</a:t>
            </a:r>
          </a:p>
        </p:txBody>
      </p:sp>
    </p:spTree>
    <p:extLst>
      <p:ext uri="{BB962C8B-B14F-4D97-AF65-F5344CB8AC3E}">
        <p14:creationId xmlns:p14="http://schemas.microsoft.com/office/powerpoint/2010/main" val="2379897709"/>
      </p:ext>
    </p:extLst>
  </p:cSld>
  <p:clrMapOvr>
    <a:masterClrMapping/>
  </p:clrMapOvr>
  <p:transition>
    <p:zoom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77BC255-AB28-46B8-8E60-FE91D7E2A3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Personální zabezpečení MSPP – dohoda VZP, SZP a zástupců poskytovatelů od 1.1.2021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F782482-3EC6-4801-B139-3F74CEDCD6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3488" y="1412776"/>
            <a:ext cx="6794500" cy="4248473"/>
          </a:xfrm>
        </p:spPr>
        <p:txBody>
          <a:bodyPr/>
          <a:lstStyle/>
          <a:p>
            <a:pPr marL="0" indent="0" algn="just"/>
            <a:r>
              <a:rPr lang="cs-CZ" u="sng" dirty="0"/>
              <a:t>Varianta II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dirty="0"/>
              <a:t>Všeobecné sestry způsobilé k výkonu povolání bez odborného dohledu v rozsahu min </a:t>
            </a:r>
            <a:r>
              <a:rPr lang="cs-CZ" dirty="0">
                <a:solidFill>
                  <a:srgbClr val="FF0000"/>
                </a:solidFill>
              </a:rPr>
              <a:t>5,0 úvazků – úvazky budou složeny max z 10 sester, nebo min. 3 sester s úvazkem 1,0 (40 hod týdně) a zbývající 2,0 úvazku může být složeno neomezeného počtu nižších úvazků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92604615"/>
      </p:ext>
    </p:extLst>
  </p:cSld>
  <p:clrMapOvr>
    <a:masterClrMapping/>
  </p:clrMapOvr>
  <p:transition>
    <p:zoom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C57A785-6FDE-4903-BDF6-DDA2880AC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Žádost o vydání oprávnění k poskytování zdravotních služeb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972D31B-E008-40A6-A5A9-965EC887F3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3488" y="1268760"/>
            <a:ext cx="6794500" cy="4392489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cs-CZ" b="0" dirty="0"/>
              <a:t>Identifikační údaje žadatele FO/PO</a:t>
            </a:r>
          </a:p>
          <a:p>
            <a:pPr marL="457200" indent="-457200">
              <a:buFont typeface="+mj-lt"/>
              <a:buAutoNum type="arabicPeriod"/>
            </a:pPr>
            <a:r>
              <a:rPr lang="cs-CZ" b="0" dirty="0"/>
              <a:t>Forma, obory, případně druh zdravotní péče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1800" b="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cs-CZ" sz="18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dresa místa kontaktního pracoviště, </a:t>
            </a:r>
            <a:endParaRPr lang="cs-CZ" sz="1800" b="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cs-CZ" sz="1800" b="0" dirty="0">
                <a:latin typeface="Arial" panose="020B0604020202020204" pitchFamily="34" charset="0"/>
                <a:ea typeface="Times New Roman" panose="02020603050405020304" pitchFamily="18" charset="0"/>
              </a:rPr>
              <a:t>D</a:t>
            </a:r>
            <a:r>
              <a:rPr lang="cs-CZ" sz="1800" b="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atum, k němuž žadatel hodlá zahájit poskytování zdravotních služeb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1800" b="0" dirty="0">
                <a:latin typeface="Arial" panose="020B0604020202020204" pitchFamily="34" charset="0"/>
              </a:rPr>
              <a:t>Doklad o bezúhonnosti žadatele, resp. statutárního orgánu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1800" b="0" dirty="0">
                <a:latin typeface="Arial" panose="020B0604020202020204" pitchFamily="34" charset="0"/>
              </a:rPr>
              <a:t>Odborný zástupce – doklad o bezúhonnosti, způsobilosti k samostatnému výkonu povolání, prohlášení souhlasu s ustanovením do funkce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1800" b="0" dirty="0">
                <a:latin typeface="Arial" panose="020B0604020202020204" pitchFamily="34" charset="0"/>
              </a:rPr>
              <a:t>Seznam zdravotnických pracovníků – minimální </a:t>
            </a:r>
            <a:r>
              <a:rPr lang="cs-CZ" sz="1800" b="0" dirty="0" err="1">
                <a:latin typeface="Arial" panose="020B0604020202020204" pitchFamily="34" charset="0"/>
              </a:rPr>
              <a:t>pers</a:t>
            </a:r>
            <a:r>
              <a:rPr lang="cs-CZ" sz="1800" b="0" dirty="0">
                <a:latin typeface="Arial" panose="020B0604020202020204" pitchFamily="34" charset="0"/>
              </a:rPr>
              <a:t>. z.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1800" b="0" dirty="0">
                <a:latin typeface="Arial" panose="020B0604020202020204" pitchFamily="34" charset="0"/>
              </a:rPr>
              <a:t>Prohlášení o splnění požadavků věcného a technického v. </a:t>
            </a:r>
            <a:r>
              <a:rPr lang="cs-CZ" sz="1800" b="0" dirty="0" err="1">
                <a:latin typeface="Arial" panose="020B0604020202020204" pitchFamily="34" charset="0"/>
              </a:rPr>
              <a:t>vyhl</a:t>
            </a:r>
            <a:r>
              <a:rPr lang="cs-CZ" sz="1800" b="0" dirty="0">
                <a:latin typeface="Arial" panose="020B0604020202020204" pitchFamily="34" charset="0"/>
              </a:rPr>
              <a:t>. 92/2012 Sb. pro kontaktní pracoviště paliativní péče)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1800" b="0" dirty="0">
                <a:latin typeface="Arial" panose="020B0604020202020204" pitchFamily="34" charset="0"/>
              </a:rPr>
              <a:t>Provozní řád schválený příslušnou hygienickou stanicí</a:t>
            </a:r>
            <a:endParaRPr lang="cs-CZ" b="0" dirty="0"/>
          </a:p>
        </p:txBody>
      </p:sp>
    </p:spTree>
    <p:extLst>
      <p:ext uri="{BB962C8B-B14F-4D97-AF65-F5344CB8AC3E}">
        <p14:creationId xmlns:p14="http://schemas.microsoft.com/office/powerpoint/2010/main" val="2916841851"/>
      </p:ext>
    </p:extLst>
  </p:cSld>
  <p:clrMapOvr>
    <a:masterClrMapping/>
  </p:clrMapOvr>
  <p:transition>
    <p:zoom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429153E-7E74-48B6-82A9-DC4EEC8F2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Sankce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8AA0DD7-6B9D-4284-A632-953ED68238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Přestupek dle ZZS: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b="0" dirty="0"/>
              <a:t>Poskytování zdravotních služeb bez oprávnění k poskytování ZS - sankce až 1 mil. Kč</a:t>
            </a:r>
          </a:p>
          <a:p>
            <a:r>
              <a:rPr lang="cs-CZ" dirty="0"/>
              <a:t>Trestný čin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b="0" dirty="0"/>
              <a:t>Neoprávněné podnikání – § 251 TZ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b="0" dirty="0"/>
              <a:t>Těžké ublížení na zdraví z nedbalosti - § 147/2 (6m – 4 roky, zákaz činnosti), včetně odborného zástupce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b="0" dirty="0"/>
              <a:t>Ublížení na zdraví z nedbalosti - § 148/2 (až 1 rok nebo zákaz činnosti), včetně odborného zástupce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b="0" dirty="0"/>
              <a:t>Trestní odpovědnost FO i PO</a:t>
            </a:r>
          </a:p>
          <a:p>
            <a:r>
              <a:rPr lang="cs-CZ" dirty="0"/>
              <a:t>Disciplinární provinění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20760219"/>
      </p:ext>
    </p:extLst>
  </p:cSld>
  <p:clrMapOvr>
    <a:masterClrMapping/>
  </p:clrMapOvr>
  <p:transition>
    <p:zoom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Nadpis 6">
            <a:extLst>
              <a:ext uri="{FF2B5EF4-FFF2-40B4-BE49-F238E27FC236}">
                <a16:creationId xmlns:a16="http://schemas.microsoft.com/office/drawing/2014/main" id="{AC6FA7E9-19BF-422A-8600-2ED293DB8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z="2800" dirty="0"/>
              <a:t>Postup na náležité odborné úrovni</a:t>
            </a:r>
          </a:p>
        </p:txBody>
      </p:sp>
      <p:sp>
        <p:nvSpPr>
          <p:cNvPr id="8" name="Zástupný symbol pro obsah 7">
            <a:extLst>
              <a:ext uri="{FF2B5EF4-FFF2-40B4-BE49-F238E27FC236}">
                <a16:creationId xmlns:a16="http://schemas.microsoft.com/office/drawing/2014/main" id="{A4521127-7D10-4E34-8D86-D8FAB30BA5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3950" y="1484785"/>
            <a:ext cx="7408490" cy="4320480"/>
          </a:xfrm>
          <a:ln>
            <a:noFill/>
          </a:ln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 3" panose="05040102010807070707" pitchFamily="18" charset="2"/>
              <a:buNone/>
              <a:defRPr/>
            </a:pPr>
            <a:endParaRPr lang="cs-CZ" sz="300" dirty="0">
              <a:solidFill>
                <a:srgbClr val="FFFF00"/>
              </a:solidFill>
            </a:endParaRPr>
          </a:p>
          <a:p>
            <a:pPr marL="0" indent="0">
              <a:lnSpc>
                <a:spcPct val="90000"/>
              </a:lnSpc>
              <a:buFont typeface="Arial" panose="020B0604020202020204" pitchFamily="34" charset="0"/>
              <a:buNone/>
              <a:defRPr/>
            </a:pPr>
            <a:r>
              <a:rPr lang="cs-CZ" sz="19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Zákon o zdravotních službách</a:t>
            </a:r>
          </a:p>
          <a:p>
            <a:pPr marL="0" indent="0">
              <a:lnSpc>
                <a:spcPct val="90000"/>
              </a:lnSpc>
              <a:buFont typeface="Arial" panose="020B0604020202020204" pitchFamily="34" charset="0"/>
              <a:buNone/>
              <a:defRPr/>
            </a:pPr>
            <a:r>
              <a:rPr lang="cs-CZ" altLang="cs-CZ" sz="1900" b="0" dirty="0">
                <a:latin typeface="Arial" panose="020B0604020202020204" pitchFamily="34" charset="0"/>
                <a:cs typeface="Arial" panose="020B0604020202020204" pitchFamily="34" charset="0"/>
              </a:rPr>
              <a:t>§ 49/1 </a:t>
            </a:r>
          </a:p>
          <a:p>
            <a:pPr>
              <a:lnSpc>
                <a:spcPct val="90000"/>
              </a:lnSpc>
              <a:defRPr/>
            </a:pPr>
            <a:r>
              <a:rPr lang="cs-CZ" sz="1900" b="0" dirty="0">
                <a:latin typeface="Arial" panose="020B0604020202020204" pitchFamily="34" charset="0"/>
                <a:cs typeface="Arial" panose="020B0604020202020204" pitchFamily="34" charset="0"/>
              </a:rPr>
              <a:t>Zdravotnický pracovník je povinen poskytovat zdravotní služby, ke kterým získal odbornou nebo specializovanou způsobilost podle jiných právních předpisů, v rozsahu odpovídajícím jeho způsobilosti a zdravotnímu stavu pacienta, </a:t>
            </a:r>
            <a:r>
              <a:rPr lang="cs-CZ" sz="1900" b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náležité odborné úrovni</a:t>
            </a:r>
            <a:r>
              <a:rPr lang="cs-CZ" sz="1900" b="0" dirty="0">
                <a:latin typeface="Arial" panose="020B0604020202020204" pitchFamily="34" charset="0"/>
                <a:cs typeface="Arial" panose="020B0604020202020204" pitchFamily="34" charset="0"/>
              </a:rPr>
              <a:t> a řídit se etickými principy.</a:t>
            </a:r>
          </a:p>
          <a:p>
            <a:pPr marL="0" indent="0">
              <a:lnSpc>
                <a:spcPct val="90000"/>
              </a:lnSpc>
              <a:buFont typeface="Arial" panose="020B0604020202020204" pitchFamily="34" charset="0"/>
              <a:buNone/>
              <a:defRPr/>
            </a:pPr>
            <a:r>
              <a:rPr lang="cs-CZ" altLang="cs-CZ" sz="1900" b="0" dirty="0">
                <a:latin typeface="Arial" panose="020B0604020202020204" pitchFamily="34" charset="0"/>
                <a:cs typeface="Arial" panose="020B0604020202020204" pitchFamily="34" charset="0"/>
              </a:rPr>
              <a:t>§ 4/5</a:t>
            </a:r>
          </a:p>
          <a:p>
            <a:pPr>
              <a:lnSpc>
                <a:spcPct val="90000"/>
              </a:lnSpc>
              <a:defRPr/>
            </a:pPr>
            <a:r>
              <a:rPr lang="cs-CZ" sz="19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Náležitou odbornou úrovní</a:t>
            </a:r>
            <a:r>
              <a:rPr lang="cs-CZ" sz="1900" dirty="0">
                <a:latin typeface="Arial" panose="020B0604020202020204" pitchFamily="34" charset="0"/>
                <a:cs typeface="Arial" panose="020B0604020202020204" pitchFamily="34" charset="0"/>
              </a:rPr>
              <a:t> se rozumí poskytování zdravotních služeb podle pravidel vědy a uznávaných medicínských postupů, při respektování individuality pacienta, s ohledem na konkrétní podmínky a objektivní možnosti. </a:t>
            </a:r>
          </a:p>
          <a:p>
            <a:pPr>
              <a:lnSpc>
                <a:spcPct val="90000"/>
              </a:lnSpc>
              <a:defRPr/>
            </a:pPr>
            <a:endParaRPr lang="cs-CZ" sz="3600" i="1" dirty="0"/>
          </a:p>
          <a:p>
            <a:pPr>
              <a:lnSpc>
                <a:spcPct val="90000"/>
              </a:lnSpc>
              <a:defRPr/>
            </a:pPr>
            <a:endParaRPr lang="cs-CZ" sz="3000" dirty="0"/>
          </a:p>
          <a:p>
            <a:pPr>
              <a:lnSpc>
                <a:spcPct val="90000"/>
              </a:lnSpc>
              <a:defRPr/>
            </a:pPr>
            <a:endParaRPr lang="cs-CZ" sz="3000" dirty="0"/>
          </a:p>
          <a:p>
            <a:pPr>
              <a:lnSpc>
                <a:spcPct val="90000"/>
              </a:lnSpc>
              <a:defRPr/>
            </a:pPr>
            <a:endParaRPr lang="cs-CZ" sz="2800" dirty="0"/>
          </a:p>
          <a:p>
            <a:pPr>
              <a:lnSpc>
                <a:spcPct val="90000"/>
              </a:lnSpc>
              <a:buFont typeface="Wingdings 3" panose="05040102010807070707" pitchFamily="18" charset="2"/>
              <a:buNone/>
              <a:defRPr/>
            </a:pPr>
            <a:endParaRPr lang="cs-CZ" sz="2800" dirty="0"/>
          </a:p>
          <a:p>
            <a:pPr>
              <a:defRPr/>
            </a:pPr>
            <a:endParaRPr lang="cs-CZ" dirty="0"/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cs-CZ" i="1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  <p:transition>
    <p:zoom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15C4FF-ABA0-4EDA-AEC3-5C205A4206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B1F6408-DE72-43F2-A0AF-96109A79E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/>
            <a:endParaRPr lang="cs-CZ" sz="18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/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/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Legislativní požadavky </a:t>
            </a:r>
          </a:p>
          <a:p>
            <a:pPr algn="ctr"/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na provozování MSPP </a:t>
            </a:r>
          </a:p>
          <a:p>
            <a:pPr algn="ctr"/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(včetně úhrady MSPP z v. z. p.) 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2117801720"/>
      </p:ext>
    </p:extLst>
  </p:cSld>
  <p:clrMapOvr>
    <a:masterClrMapping/>
  </p:clrMapOvr>
  <p:transition>
    <p:zoom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05F7CDD-AF44-4BD6-B77D-214AAC22BD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Úhrada z veřejného zdravotního pojištění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2B27FF0-4043-4782-B346-882939000C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cs-CZ" sz="2400" dirty="0"/>
              <a:t>Oprávnění k poskytování zdravotních služeb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2400" dirty="0"/>
              <a:t>Doporučení k uzavření smlouvy se zdravotní pojišťovnou z </a:t>
            </a:r>
            <a:r>
              <a:rPr lang="cs-CZ" sz="2400" dirty="0">
                <a:solidFill>
                  <a:srgbClr val="FF0000"/>
                </a:solidFill>
              </a:rPr>
              <a:t>výběrového řízení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2400" dirty="0">
                <a:solidFill>
                  <a:srgbClr val="FF0000"/>
                </a:solidFill>
              </a:rPr>
              <a:t>Uzavření smlouvy se zdravotní pojišťovnou</a:t>
            </a:r>
          </a:p>
        </p:txBody>
      </p:sp>
    </p:spTree>
    <p:extLst>
      <p:ext uri="{BB962C8B-B14F-4D97-AF65-F5344CB8AC3E}">
        <p14:creationId xmlns:p14="http://schemas.microsoft.com/office/powerpoint/2010/main" val="4273544044"/>
      </p:ext>
    </p:extLst>
  </p:cSld>
  <p:clrMapOvr>
    <a:masterClrMapping/>
  </p:clrMapOvr>
  <p:transition>
    <p:zoom dir="in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6E4CC00-4969-4D4B-8946-CC465197E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Výběrové řízení – Zákon č. 48/1997 Sb.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3AF77BB-BC39-485A-9958-6D90E4EB14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9" indent="0" algn="just"/>
            <a:r>
              <a:rPr lang="cs-CZ" sz="2000" dirty="0"/>
              <a:t>Konání výběrového řízení může </a:t>
            </a:r>
            <a:r>
              <a:rPr lang="cs-CZ" sz="2000" dirty="0">
                <a:solidFill>
                  <a:schemeClr val="accent2"/>
                </a:solidFill>
              </a:rPr>
              <a:t>navrhnout</a:t>
            </a:r>
            <a:r>
              <a:rPr lang="cs-CZ" sz="2000" dirty="0"/>
              <a:t>: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sz="2000" dirty="0"/>
              <a:t>zdravotní pojišťovna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sz="2000" dirty="0"/>
              <a:t>uchazeč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sz="2000" dirty="0"/>
              <a:t>obec</a:t>
            </a:r>
          </a:p>
          <a:p>
            <a:pPr marL="34299" indent="0" algn="just"/>
            <a:r>
              <a:rPr lang="cs-CZ" sz="2000" i="1" dirty="0">
                <a:solidFill>
                  <a:schemeClr val="accent2"/>
                </a:solidFill>
              </a:rPr>
              <a:t>Uchazečem </a:t>
            </a:r>
            <a:r>
              <a:rPr lang="cs-CZ" sz="2000" i="1" dirty="0"/>
              <a:t>se rozumí: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sz="2000" i="1" dirty="0"/>
              <a:t>poskytovatel </a:t>
            </a:r>
            <a:r>
              <a:rPr lang="cs-CZ" sz="2000" i="1" u="sng" dirty="0"/>
              <a:t>oprávněný</a:t>
            </a:r>
            <a:r>
              <a:rPr lang="cs-CZ" sz="2000" i="1" dirty="0"/>
              <a:t> poskytovat zdravotní péči v příslušném oboru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sz="2000" i="1" dirty="0"/>
              <a:t>FO nebo PO, která </a:t>
            </a:r>
            <a:r>
              <a:rPr lang="cs-CZ" sz="2000" i="1" u="sng" dirty="0"/>
              <a:t>hodlá</a:t>
            </a:r>
            <a:r>
              <a:rPr lang="cs-CZ" sz="2000" i="1" dirty="0"/>
              <a:t> poskytovat zdravotní služby a </a:t>
            </a:r>
            <a:r>
              <a:rPr lang="cs-CZ" sz="2000" i="1" u="sng" dirty="0"/>
              <a:t>je schopna ve lhůtě stanovené ve vyhlášení výběrového řízení splnit předpoklady k poskytování zdravotních služeb v příslušném oboru zdravotní péče</a:t>
            </a:r>
            <a:r>
              <a:rPr lang="cs-CZ" sz="2000" i="1" dirty="0"/>
              <a:t>. </a:t>
            </a:r>
            <a:endParaRPr lang="cs-CZ" sz="2800" i="1" u="sng" dirty="0">
              <a:solidFill>
                <a:schemeClr val="accent2"/>
              </a:solidFill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85474593"/>
      </p:ext>
    </p:extLst>
  </p:cSld>
  <p:clrMapOvr>
    <a:masterClrMapping/>
  </p:clrMapOvr>
  <p:transition>
    <p:zoom dir="in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F498D9D-99B7-4C9B-B0FA-7A87A04CC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Výběrové řízení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8E03175-FE86-4EDA-8D5F-D53B37E05A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Vyhlašuje </a:t>
            </a:r>
            <a:r>
              <a:rPr lang="cs-CZ" dirty="0">
                <a:solidFill>
                  <a:schemeClr val="accent2"/>
                </a:solidFill>
              </a:rPr>
              <a:t>krajský úřad</a:t>
            </a:r>
            <a:r>
              <a:rPr lang="cs-CZ" dirty="0"/>
              <a:t>, v hlavním městě </a:t>
            </a:r>
            <a:r>
              <a:rPr lang="cs-CZ" dirty="0">
                <a:solidFill>
                  <a:schemeClr val="accent2"/>
                </a:solidFill>
              </a:rPr>
              <a:t>Praze Magistrát hlavního města Prahy</a:t>
            </a:r>
            <a:r>
              <a:rPr lang="cs-CZ" dirty="0"/>
              <a:t>. Místní příslušnost krajského úřadu se řídí místem poskytování zdravotních služeb. </a:t>
            </a:r>
          </a:p>
          <a:p>
            <a:pPr marL="34299" indent="0"/>
            <a:r>
              <a:rPr lang="cs-CZ" b="1" dirty="0"/>
              <a:t>Vyhlášení výběrového řízení musí obsahovat</a:t>
            </a:r>
            <a:r>
              <a:rPr lang="cs-CZ" dirty="0"/>
              <a:t>: </a:t>
            </a:r>
          </a:p>
          <a:p>
            <a:pPr marL="491499" indent="-457200">
              <a:buFont typeface="+mj-lt"/>
              <a:buAutoNum type="alphaLcParenR"/>
            </a:pPr>
            <a:r>
              <a:rPr lang="cs-CZ" b="0" dirty="0"/>
              <a:t>rozsah hrazených služeb a konkrétně vymezené území, pro které mají být poskytovány, ZP pokud je vyhlašovatelem</a:t>
            </a:r>
          </a:p>
          <a:p>
            <a:pPr marL="491499" indent="-457200">
              <a:buFont typeface="+mj-lt"/>
              <a:buAutoNum type="alphaLcParenR"/>
            </a:pPr>
            <a:r>
              <a:rPr lang="cs-CZ" b="0" dirty="0"/>
              <a:t>lhůtu, ve které lze podat nabídku; tato lhůta nesmí být kratší než 30 pracovních dnů, </a:t>
            </a:r>
          </a:p>
          <a:p>
            <a:pPr marL="491499" indent="-457200">
              <a:buFont typeface="+mj-lt"/>
              <a:buAutoNum type="alphaLcParenR"/>
            </a:pPr>
            <a:r>
              <a:rPr lang="cs-CZ" b="0" dirty="0"/>
              <a:t>místo pro podání přihlášky, </a:t>
            </a:r>
          </a:p>
          <a:p>
            <a:pPr marL="491499" indent="-457200">
              <a:buFont typeface="+mj-lt"/>
              <a:buAutoNum type="alphaLcParenR"/>
            </a:pPr>
            <a:r>
              <a:rPr lang="cs-CZ" b="0" dirty="0"/>
              <a:t>lhůtu, od které je třeba zajistit poskytování zdravotních služeb, které jsou předmětem výběrového řízení</a:t>
            </a:r>
            <a:endParaRPr lang="cs-CZ" sz="1800" b="0" i="1" u="sng" dirty="0">
              <a:solidFill>
                <a:schemeClr val="accent2"/>
              </a:solidFill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73369981"/>
      </p:ext>
    </p:extLst>
  </p:cSld>
  <p:clrMapOvr>
    <a:masterClrMapping/>
  </p:clrMapOvr>
  <p:transition>
    <p:zoom dir="in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480E6EE-5C08-457B-AC19-A50D1E334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Komise výběrového řízení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027AE95-56E1-42E8-A42B-AB57D67D4A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3488" y="1340768"/>
            <a:ext cx="6794500" cy="4320481"/>
          </a:xfrm>
        </p:spPr>
        <p:txBody>
          <a:bodyPr/>
          <a:lstStyle/>
          <a:p>
            <a:pPr marL="34299" indent="0"/>
            <a:r>
              <a:rPr lang="cs-CZ" b="0" dirty="0"/>
              <a:t>a) </a:t>
            </a:r>
            <a:r>
              <a:rPr lang="cs-CZ" dirty="0"/>
              <a:t>zástupce krajského úřadu</a:t>
            </a:r>
          </a:p>
          <a:p>
            <a:pPr marL="34299" indent="0"/>
            <a:r>
              <a:rPr lang="cs-CZ" b="0" dirty="0"/>
              <a:t>b) </a:t>
            </a:r>
            <a:r>
              <a:rPr lang="cs-CZ" dirty="0"/>
              <a:t>zástupce České lékařské komory</a:t>
            </a:r>
            <a:r>
              <a:rPr lang="cs-CZ" b="0" dirty="0"/>
              <a:t>, </a:t>
            </a:r>
          </a:p>
          <a:p>
            <a:pPr marL="34299" indent="0"/>
            <a:r>
              <a:rPr lang="cs-CZ" b="0" dirty="0"/>
              <a:t>c) </a:t>
            </a:r>
            <a:r>
              <a:rPr lang="cs-CZ" dirty="0"/>
              <a:t>zástupce příslušné zdravotní pojišťovny</a:t>
            </a:r>
            <a:r>
              <a:rPr lang="cs-CZ" b="0" dirty="0"/>
              <a:t>, </a:t>
            </a:r>
          </a:p>
          <a:p>
            <a:pPr marL="34299" indent="0"/>
            <a:r>
              <a:rPr lang="cs-CZ" b="0" dirty="0"/>
              <a:t>d) </a:t>
            </a:r>
            <a:r>
              <a:rPr lang="cs-CZ" dirty="0"/>
              <a:t>odborník pro zdravotní služby</a:t>
            </a:r>
            <a:r>
              <a:rPr lang="cs-CZ" b="0" dirty="0"/>
              <a:t>, které mají být uchazečem poskytovány – v případě MSPP zástupce ČSPM ČLK JEP</a:t>
            </a:r>
            <a:r>
              <a:rPr lang="cs-CZ" dirty="0"/>
              <a:t>. </a:t>
            </a:r>
          </a:p>
          <a:p>
            <a:pPr marL="34299" indent="0" algn="just"/>
            <a:r>
              <a:rPr lang="cs-CZ" b="0" dirty="0"/>
              <a:t>Členy komise nemohou být osoby, u nichž se zřetelem na jejich vztah k uchazeči jsou </a:t>
            </a:r>
            <a:r>
              <a:rPr lang="cs-CZ" dirty="0"/>
              <a:t>pochybnosti o jejich nepodjatosti</a:t>
            </a:r>
            <a:r>
              <a:rPr lang="cs-CZ" b="0" dirty="0"/>
              <a:t>, a osoby blízké uvedeným osobám. </a:t>
            </a:r>
          </a:p>
          <a:p>
            <a:pPr>
              <a:buFont typeface="Arial" panose="020B0604020202020204" pitchFamily="34" charset="0"/>
              <a:buChar char="•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5012606"/>
      </p:ext>
    </p:extLst>
  </p:cSld>
  <p:clrMapOvr>
    <a:masterClrMapping/>
  </p:clrMapOvr>
  <p:transition>
    <p:zoom dir="in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A84DD35-3D86-4E89-84C1-2CF1A840F3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Komise výběrového řízení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77E9BCD-2092-4A0D-B930-FD8A90E4C5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9" indent="0" algn="just"/>
            <a:r>
              <a:rPr lang="cs-CZ" b="0" dirty="0"/>
              <a:t>Při posuzování přihlášek členové komise </a:t>
            </a:r>
            <a:r>
              <a:rPr lang="cs-CZ" dirty="0"/>
              <a:t>přihlížejí zejména</a:t>
            </a:r>
            <a:r>
              <a:rPr lang="cs-CZ" b="0" dirty="0"/>
              <a:t>:</a:t>
            </a:r>
          </a:p>
          <a:p>
            <a:pPr algn="just">
              <a:buFontTx/>
              <a:buChar char="-"/>
            </a:pPr>
            <a:r>
              <a:rPr lang="cs-CZ" dirty="0"/>
              <a:t>k síti zdravotní pojišťovny v daném oboru a území, </a:t>
            </a:r>
          </a:p>
          <a:p>
            <a:pPr algn="just">
              <a:buFontTx/>
              <a:buChar char="-"/>
            </a:pPr>
            <a:r>
              <a:rPr lang="cs-CZ" dirty="0"/>
              <a:t>k dobré pověsti uchazeče, </a:t>
            </a:r>
          </a:p>
          <a:p>
            <a:pPr algn="just">
              <a:buFontTx/>
              <a:buChar char="-"/>
            </a:pPr>
            <a:r>
              <a:rPr lang="cs-CZ" dirty="0"/>
              <a:t>k praxi uchazeče v příslušném oboru, </a:t>
            </a:r>
          </a:p>
          <a:p>
            <a:pPr algn="just">
              <a:buFontTx/>
              <a:buChar char="-"/>
            </a:pPr>
            <a:r>
              <a:rPr lang="cs-CZ" dirty="0"/>
              <a:t>k disciplinárním opatřením uloženým podle zákona o České lékařské komoře, České stomatologické komoře a České lékárnické komoře, </a:t>
            </a:r>
          </a:p>
          <a:p>
            <a:pPr algn="just">
              <a:buFontTx/>
              <a:buChar char="-"/>
            </a:pPr>
            <a:r>
              <a:rPr lang="cs-CZ" dirty="0"/>
              <a:t>k etickému přístupu k pacientům, </a:t>
            </a:r>
          </a:p>
          <a:p>
            <a:pPr algn="just">
              <a:buFontTx/>
              <a:buChar char="-"/>
            </a:pPr>
            <a:r>
              <a:rPr lang="cs-CZ" dirty="0"/>
              <a:t>ke stížnostem na poskytování zdravotních služeb. </a:t>
            </a:r>
          </a:p>
        </p:txBody>
      </p:sp>
    </p:spTree>
    <p:extLst>
      <p:ext uri="{BB962C8B-B14F-4D97-AF65-F5344CB8AC3E}">
        <p14:creationId xmlns:p14="http://schemas.microsoft.com/office/powerpoint/2010/main" val="417276291"/>
      </p:ext>
    </p:extLst>
  </p:cSld>
  <p:clrMapOvr>
    <a:masterClrMapping/>
  </p:clrMapOvr>
  <p:transition>
    <p:zoom dir="in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3B0BCC6-B6C3-43D6-B89A-5518FF6CF2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Komise výběrového řízení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78EA28F-0933-4D91-9C12-60E52EC4D6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9" indent="0" algn="just"/>
            <a:r>
              <a:rPr lang="cs-CZ" dirty="0"/>
              <a:t>Členové komise dále </a:t>
            </a:r>
            <a:r>
              <a:rPr lang="cs-CZ" dirty="0">
                <a:solidFill>
                  <a:schemeClr val="accent2"/>
                </a:solidFill>
              </a:rPr>
              <a:t>posuzují záměr uchazeče na zajišťování hrazených služeb v oboru zdravotní péče</a:t>
            </a:r>
            <a:r>
              <a:rPr lang="cs-CZ" dirty="0"/>
              <a:t>, který je předmětem výběrového řízení, a jeho možnostem splnit předpoklady pro zajištění hrazených služeb ve lhůtě stanovené ve vyhlášení výběrového řízení. </a:t>
            </a:r>
          </a:p>
          <a:p>
            <a:pPr marL="34299" indent="0"/>
            <a:r>
              <a:rPr lang="cs-CZ" dirty="0"/>
              <a:t>Po posouzení přihlášek stanoví komise </a:t>
            </a:r>
            <a:r>
              <a:rPr lang="cs-CZ" dirty="0">
                <a:solidFill>
                  <a:schemeClr val="accent2"/>
                </a:solidFill>
              </a:rPr>
              <a:t>pořadí uchazečů</a:t>
            </a:r>
            <a:r>
              <a:rPr lang="cs-CZ" dirty="0"/>
              <a:t>.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86010337"/>
      </p:ext>
    </p:extLst>
  </p:cSld>
  <p:clrMapOvr>
    <a:masterClrMapping/>
  </p:clrMapOvr>
  <p:transition>
    <p:zoom dir="in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787A361-AE84-4D91-9BF6-258BCD0A2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Smlouva se zdravotní pojišťovnou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8E3C7B5-5A96-4318-BDC0-01E1E45327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Zdravotní pojišťovna </a:t>
            </a:r>
            <a:r>
              <a:rPr lang="cs-CZ" dirty="0">
                <a:solidFill>
                  <a:schemeClr val="accent2"/>
                </a:solidFill>
              </a:rPr>
              <a:t>přihlíží </a:t>
            </a:r>
            <a:r>
              <a:rPr lang="cs-CZ" dirty="0"/>
              <a:t>k výsledkům výběrového řízení při uzavírání smluv o poskytování a úhradě hrazených služeb. </a:t>
            </a:r>
          </a:p>
          <a:p>
            <a:r>
              <a:rPr lang="cs-CZ" dirty="0"/>
              <a:t>Výsledek výběrového řízení </a:t>
            </a:r>
            <a:r>
              <a:rPr lang="cs-CZ" dirty="0">
                <a:solidFill>
                  <a:schemeClr val="accent2"/>
                </a:solidFill>
              </a:rPr>
              <a:t>nezakládá právo na uzavření smlouvy se zdravotní pojišťovnou.</a:t>
            </a:r>
            <a:r>
              <a:rPr lang="cs-CZ" dirty="0"/>
              <a:t> </a:t>
            </a:r>
          </a:p>
          <a:p>
            <a:r>
              <a:rPr lang="cs-CZ" dirty="0"/>
              <a:t>Zdravotní pojišťovna je oprávněna uzavřít smlouvu s uchazečem pouze tehdy, bylo-li uzavření takové smlouvy ve výběrovém řízení doporučeno.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84090737"/>
      </p:ext>
    </p:extLst>
  </p:cSld>
  <p:clrMapOvr>
    <a:masterClrMapping/>
  </p:clrMapOvr>
  <p:transition>
    <p:zoom dir="in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2650225-C709-4506-9A3E-28811183F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Nové výběrové řízení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54EE78F-0F92-47E3-AC3F-C74ACEC633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9" indent="0" algn="just"/>
            <a:r>
              <a:rPr lang="cs-CZ" dirty="0"/>
              <a:t>Nebylo-li uzavření smlouvy doporučeno</a:t>
            </a:r>
            <a:r>
              <a:rPr lang="cs-CZ" b="0" dirty="0"/>
              <a:t>, může uchazeč podat </a:t>
            </a:r>
            <a:r>
              <a:rPr lang="cs-CZ" dirty="0"/>
              <a:t>návrh na vyhlášení nového výběrového řízení ve stejném oboru a území znovu až po uplynutí 3 měsíců</a:t>
            </a:r>
            <a:r>
              <a:rPr lang="cs-CZ" b="0" dirty="0"/>
              <a:t> ode dne zveřejnění výsledku takového výběrového řízení. </a:t>
            </a:r>
          </a:p>
          <a:p>
            <a:pPr marL="34299" indent="0" algn="just"/>
            <a:r>
              <a:rPr lang="cs-CZ" b="0" dirty="0"/>
              <a:t>Bylo-li uzavření smlouvy doporučeno, může tento uchazeč znovu </a:t>
            </a:r>
            <a:r>
              <a:rPr lang="cs-CZ" dirty="0"/>
              <a:t>podat návrh na vyhlášení výběrového řízení nebo podat přihlášku do již vyhlášeného výběrového řízení pro daný obor, území a zdravotní pojišťovnu,</a:t>
            </a:r>
            <a:r>
              <a:rPr lang="cs-CZ" b="0" dirty="0"/>
              <a:t> pro kterou bylo uzavření smlouvy o poskytování a úhradě hrazených služeb doporučeno, </a:t>
            </a:r>
            <a:r>
              <a:rPr lang="cs-CZ" dirty="0"/>
              <a:t>až po uplynutí 3 měsíců </a:t>
            </a:r>
            <a:r>
              <a:rPr lang="cs-CZ" b="0" dirty="0"/>
              <a:t>ode dne zveřejnění výsledku takového výběrového řízení.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54147215"/>
      </p:ext>
    </p:extLst>
  </p:cSld>
  <p:clrMapOvr>
    <a:masterClrMapping/>
  </p:clrMapOvr>
  <p:transition>
    <p:zoom dir="in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EDE0872-61FD-47A3-A843-2CA0D7C4A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Smlouva se zdravotní pojišťovnou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60D4D0D-1AFA-423C-A75E-A5F51B9F28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9" indent="0"/>
            <a:r>
              <a:rPr lang="cs-CZ" dirty="0"/>
              <a:t>Zdravotní pojišťovna </a:t>
            </a:r>
            <a:r>
              <a:rPr lang="cs-CZ" dirty="0">
                <a:solidFill>
                  <a:schemeClr val="accent2"/>
                </a:solidFill>
              </a:rPr>
              <a:t>zveřejní smlouvu způsobem umožňujícím dálkový přístup nejpozději do 60 dnů ode dne uzavření takové smlouvy</a:t>
            </a:r>
            <a:r>
              <a:rPr lang="cs-CZ" dirty="0"/>
              <a:t>. </a:t>
            </a:r>
          </a:p>
          <a:p>
            <a:pPr marL="34299" indent="0"/>
            <a:r>
              <a:rPr lang="cs-CZ" dirty="0"/>
              <a:t>Stejným způsobem a ve stejné lhůtě zveřejní zdravotní pojišťovna </a:t>
            </a:r>
            <a:r>
              <a:rPr lang="cs-CZ" dirty="0">
                <a:solidFill>
                  <a:schemeClr val="accent2"/>
                </a:solidFill>
              </a:rPr>
              <a:t>každý dodatek nebo změnu smlouvy</a:t>
            </a:r>
            <a:r>
              <a:rPr lang="cs-CZ" dirty="0"/>
              <a:t>, z nichž vyplývá </a:t>
            </a:r>
            <a:r>
              <a:rPr lang="cs-CZ" dirty="0">
                <a:solidFill>
                  <a:schemeClr val="accent2"/>
                </a:solidFill>
              </a:rPr>
              <a:t>výše úhrady</a:t>
            </a:r>
            <a:r>
              <a:rPr lang="cs-CZ" dirty="0"/>
              <a:t> zdravotní pojišťovny poskytovateli za poskytnuté hrazené služby nebo</a:t>
            </a:r>
            <a:r>
              <a:rPr lang="cs-CZ" dirty="0">
                <a:solidFill>
                  <a:schemeClr val="accent2"/>
                </a:solidFill>
              </a:rPr>
              <a:t> rozsah poskytovaných hrazených služeb </a:t>
            </a:r>
            <a:r>
              <a:rPr lang="cs-CZ" dirty="0"/>
              <a:t>(dále jen „dodatek“). </a:t>
            </a:r>
          </a:p>
          <a:p>
            <a:pPr marL="34299" indent="0"/>
            <a:r>
              <a:rPr lang="cs-CZ" dirty="0"/>
              <a:t>Smlouva nebo dodatek </a:t>
            </a:r>
            <a:r>
              <a:rPr lang="cs-CZ" dirty="0">
                <a:solidFill>
                  <a:schemeClr val="accent2"/>
                </a:solidFill>
              </a:rPr>
              <a:t>nabývají účinnosti dnem zveřejnění</a:t>
            </a:r>
            <a:r>
              <a:rPr lang="cs-CZ" dirty="0"/>
              <a:t>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42990479"/>
      </p:ext>
    </p:extLst>
  </p:cSld>
  <p:clrMapOvr>
    <a:masterClrMapping/>
  </p:clrMapOvr>
  <p:transition>
    <p:zoom dir="in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CC643BE-EAD7-4659-A157-2BDF7C824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Zveřejnění dodatku smlouvy se ZP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CAB0047-AC0E-4830-8827-8EAC3F4923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9" indent="0"/>
            <a:r>
              <a:rPr lang="cs-CZ" b="0" dirty="0"/>
              <a:t>Pokud se zdravotní pojišťovna a poskytovatel </a:t>
            </a:r>
            <a:r>
              <a:rPr lang="cs-CZ" dirty="0"/>
              <a:t>dohodnou na jiném způsobu nebo výši úhrady, než je pro daný kalendářní rok stanoveno vyhláškou</a:t>
            </a:r>
            <a:r>
              <a:rPr lang="cs-CZ" b="0" dirty="0"/>
              <a:t>, zveřejní tuto skutečnost při zveřejnění smlouvy -</a:t>
            </a:r>
            <a:r>
              <a:rPr lang="cs-CZ" dirty="0"/>
              <a:t> </a:t>
            </a:r>
            <a:r>
              <a:rPr lang="cs-CZ" dirty="0">
                <a:solidFill>
                  <a:schemeClr val="accent2"/>
                </a:solidFill>
              </a:rPr>
              <a:t>dodatky</a:t>
            </a:r>
            <a:endParaRPr lang="cs-CZ" dirty="0"/>
          </a:p>
          <a:p>
            <a:pPr marL="34299" indent="0"/>
            <a:r>
              <a:rPr lang="cs-CZ" b="0" dirty="0"/>
              <a:t>Zdravotní pojišťovna </a:t>
            </a:r>
            <a:r>
              <a:rPr lang="cs-CZ" dirty="0"/>
              <a:t>nezveřejní informace a údaje</a:t>
            </a:r>
            <a:r>
              <a:rPr lang="cs-CZ" b="0" dirty="0"/>
              <a:t>, které jsou předmětem ochrany podle jiných právních předpisů. Zdravotní pojišťovna dále nezveřejní smlouvu, informace a údaje, které se týkají poskytovatele, který je zároveň zpravodajskou službou. </a:t>
            </a:r>
            <a:endParaRPr lang="cs-CZ" sz="2401" b="0" i="1" dirty="0"/>
          </a:p>
          <a:p>
            <a:endParaRPr lang="cs-CZ" b="0" dirty="0"/>
          </a:p>
        </p:txBody>
      </p:sp>
    </p:spTree>
    <p:extLst>
      <p:ext uri="{BB962C8B-B14F-4D97-AF65-F5344CB8AC3E}">
        <p14:creationId xmlns:p14="http://schemas.microsoft.com/office/powerpoint/2010/main" val="4083798309"/>
      </p:ext>
    </p:extLst>
  </p:cSld>
  <p:clrMapOvr>
    <a:masterClrMapping/>
  </p:clrMapOvr>
  <p:transition>
    <p:zoom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F228130-95E4-43FA-A8AE-190E32197F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Právní rámec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2CB40FB-311A-41D5-A890-2BE4860F37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Zákon č. 372/2011 Sb., o zdravotních službách a podmínkách jejich poskytování</a:t>
            </a:r>
          </a:p>
          <a:p>
            <a:r>
              <a:rPr lang="cs-CZ" b="0" dirty="0"/>
              <a:t>Vyhláška č. 92/2012 Sb., o požadavcích na minimální vybavení</a:t>
            </a:r>
          </a:p>
          <a:p>
            <a:r>
              <a:rPr lang="cs-CZ" b="0" dirty="0"/>
              <a:t>Vyhláška č. 99/2012 Sb., o požadavcích na minimální personální zabezpečení</a:t>
            </a:r>
          </a:p>
          <a:p>
            <a:r>
              <a:rPr lang="cs-CZ" dirty="0"/>
              <a:t>Zákon č. 48/1997 Sb., o veřejném zdravotním pojištění</a:t>
            </a:r>
          </a:p>
          <a:p>
            <a:r>
              <a:rPr lang="cs-CZ" b="0" dirty="0"/>
              <a:t>Vyhláška č. 134/1998 Sb., kterou se vydává seznam zdravotních výkonů</a:t>
            </a:r>
          </a:p>
          <a:p>
            <a:r>
              <a:rPr lang="cs-CZ" b="0" dirty="0"/>
              <a:t>Vyhláška č. 618/2006 Sb., o rámcových smlouvách</a:t>
            </a:r>
          </a:p>
          <a:p>
            <a:r>
              <a:rPr lang="cs-CZ" b="0" dirty="0"/>
              <a:t>Úhradové vyhlášky </a:t>
            </a:r>
          </a:p>
        </p:txBody>
      </p:sp>
    </p:spTree>
    <p:extLst>
      <p:ext uri="{BB962C8B-B14F-4D97-AF65-F5344CB8AC3E}">
        <p14:creationId xmlns:p14="http://schemas.microsoft.com/office/powerpoint/2010/main" val="2647503032"/>
      </p:ext>
    </p:extLst>
  </p:cSld>
  <p:clrMapOvr>
    <a:masterClrMapping/>
  </p:clrMapOvr>
  <p:transition>
    <p:zoom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A03FE5D-7A8D-44F9-B1B8-56C1F90C3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Úhrada MSPP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1453012-40DE-471D-905F-20F92D89E7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Agregované výkony:</a:t>
            </a:r>
          </a:p>
          <a:p>
            <a:r>
              <a:rPr lang="cs-CZ" dirty="0"/>
              <a:t>80090 – Agregovaný výkon domácí paliativní péče – klinicky nestabilní pacient</a:t>
            </a:r>
          </a:p>
          <a:p>
            <a:r>
              <a:rPr lang="cs-CZ" dirty="0"/>
              <a:t>80091 – Agregovaný výkon domácí paliativní péče – klinicky nestabilní pacient se závažný symptomy</a:t>
            </a:r>
          </a:p>
          <a:p>
            <a:endParaRPr lang="cs-CZ" dirty="0"/>
          </a:p>
          <a:p>
            <a:pPr>
              <a:buFont typeface="Arial" panose="020B0604020202020204" pitchFamily="34" charset="0"/>
              <a:buChar char="•"/>
            </a:pPr>
            <a:r>
              <a:rPr lang="cs-CZ" b="0" dirty="0"/>
              <a:t>Podmínky úhrady vyjednávají se zdravotními pojišťovnami zástupci poskytovatelů MSPP v rámci dohodovacího řízení a následných jednání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b="0" dirty="0"/>
              <a:t>Úhrada se stanoví úhradovou vyhláškou a případně sjednává v úhradovém dodatku vždy na příslušný kalendářní rok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9048025"/>
      </p:ext>
    </p:extLst>
  </p:cSld>
  <p:clrMapOvr>
    <a:masterClrMapping/>
  </p:clrMapOvr>
  <p:transition>
    <p:zoom dir="in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EA9D7D9-926E-483F-8D3F-FC9119EF39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>
                <a:solidFill>
                  <a:schemeClr val="tx1"/>
                </a:solidFill>
              </a:rPr>
              <a:t>Dagmar Záleská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67F2ADAA-0E98-4DE0-B89E-B16FB0B4DF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2800" dirty="0"/>
              <a:t>Děkuji za pozornost</a:t>
            </a:r>
          </a:p>
        </p:txBody>
      </p:sp>
    </p:spTree>
    <p:extLst>
      <p:ext uri="{BB962C8B-B14F-4D97-AF65-F5344CB8AC3E}">
        <p14:creationId xmlns:p14="http://schemas.microsoft.com/office/powerpoint/2010/main" val="1732567596"/>
      </p:ext>
    </p:extLst>
  </p:cSld>
  <p:clrMapOvr>
    <a:masterClrMapping/>
  </p:clrMapOvr>
  <p:transition>
    <p:zoom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F228130-95E4-43FA-A8AE-190E32197F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Metodické pokyny a odborné standardy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2CB40FB-311A-41D5-A890-2BE4860F37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3488" y="1340768"/>
            <a:ext cx="6794500" cy="4320481"/>
          </a:xfrm>
        </p:spPr>
        <p:txBody>
          <a:bodyPr/>
          <a:lstStyle/>
          <a:p>
            <a:r>
              <a:rPr lang="cs-CZ" dirty="0"/>
              <a:t>Metodický pokyn Ministerstva zdravotnictví č. ZD20/2017       k poskytování mobilní specializované paliativní péče </a:t>
            </a:r>
            <a:r>
              <a:rPr lang="cs-CZ" b="0" dirty="0"/>
              <a:t>(Věstník MZ č. 13/2017)</a:t>
            </a:r>
          </a:p>
          <a:p>
            <a:r>
              <a:rPr lang="cs-CZ" b="0" dirty="0"/>
              <a:t>- Specifikace kritérií pro nasmlouvání zdravotních výkonů v odbornosti 926</a:t>
            </a:r>
          </a:p>
          <a:p>
            <a:endParaRPr lang="cs-CZ" b="0" dirty="0"/>
          </a:p>
          <a:p>
            <a:r>
              <a:rPr lang="cs-CZ" dirty="0"/>
              <a:t>Standardy mobilní specializované paliativní péče </a:t>
            </a:r>
          </a:p>
          <a:p>
            <a:r>
              <a:rPr lang="cs-CZ" b="0" dirty="0"/>
              <a:t>(ČSPM ČLS JEP a FMH ve spolupráci s MZ, 2019)</a:t>
            </a:r>
          </a:p>
          <a:p>
            <a:pPr algn="just">
              <a:buFontTx/>
              <a:buChar char="-"/>
            </a:pPr>
            <a:r>
              <a:rPr lang="cs-CZ" sz="1900" b="0" dirty="0"/>
              <a:t>koncensus odborné veřejnosti a poskytovatelů jak identifikovat, kodifikovat, prokazovat a podporovat kvalitní, bezpečnou, klinicky přínosnou a efektivní specializovanou paliativní péči ve vlastním sociálním prostředí pacientů  </a:t>
            </a:r>
          </a:p>
          <a:p>
            <a:pPr marL="0" indent="0" algn="just"/>
            <a:r>
              <a:rPr lang="cs-CZ" sz="1900" b="0" dirty="0"/>
              <a:t>      </a:t>
            </a:r>
            <a:r>
              <a:rPr lang="cs-CZ" sz="1900" b="0" dirty="0">
                <a:hlinkClick r:id="rId2"/>
              </a:rPr>
              <a:t>www.paliativnimedicina.cz</a:t>
            </a:r>
            <a:endParaRPr lang="cs-CZ" sz="1900" b="0" dirty="0"/>
          </a:p>
          <a:p>
            <a:pPr algn="just">
              <a:buFontTx/>
              <a:buChar char="-"/>
            </a:pPr>
            <a:endParaRPr lang="cs-CZ" sz="1900" b="0" dirty="0"/>
          </a:p>
        </p:txBody>
      </p:sp>
    </p:spTree>
    <p:extLst>
      <p:ext uri="{BB962C8B-B14F-4D97-AF65-F5344CB8AC3E}">
        <p14:creationId xmlns:p14="http://schemas.microsoft.com/office/powerpoint/2010/main" val="2279854976"/>
      </p:ext>
    </p:extLst>
  </p:cSld>
  <p:clrMapOvr>
    <a:masterClrMapping/>
  </p:clrMapOvr>
  <p:transition>
    <p:zoom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F3BBB47-86F3-442A-A5D9-317761DABE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Zákon o zdravotních službách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23C5954-CA54-4EC5-AE71-EA704D3C9D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1800" b="0" dirty="0">
                <a:latin typeface="Arial" panose="020B0604020202020204" pitchFamily="34" charset="0"/>
                <a:ea typeface="Times New Roman" panose="02020603050405020304" pitchFamily="18" charset="0"/>
              </a:rPr>
              <a:t>Druhy zdravotních služeb </a:t>
            </a:r>
            <a:r>
              <a:rPr lang="cs-CZ" sz="1800" b="0" u="sng" dirty="0">
                <a:latin typeface="Arial" panose="020B0604020202020204" pitchFamily="34" charset="0"/>
                <a:ea typeface="Times New Roman" panose="02020603050405020304" pitchFamily="18" charset="0"/>
              </a:rPr>
              <a:t>dle účelu jejich poskytnutí</a:t>
            </a:r>
            <a:r>
              <a:rPr lang="cs-CZ" sz="1800" b="0" dirty="0">
                <a:latin typeface="Arial" panose="020B0604020202020204" pitchFamily="34" charset="0"/>
                <a:ea typeface="Times New Roman" panose="02020603050405020304" pitchFamily="18" charset="0"/>
              </a:rPr>
              <a:t>:</a:t>
            </a:r>
          </a:p>
          <a:p>
            <a:endParaRPr lang="cs-CZ" sz="18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cs-CZ" sz="18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Paliativní péče</a:t>
            </a:r>
            <a:r>
              <a:rPr lang="cs-CZ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= péče, jejímž účelem je zmírnění utrpení a zachování kvality života pacienta, který trpí nevyléčitelnou nemocí</a:t>
            </a:r>
          </a:p>
          <a:p>
            <a:endParaRPr lang="cs-CZ" sz="1800" dirty="0">
              <a:latin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18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Zdravotní péče poskytovaná</a:t>
            </a:r>
            <a:r>
              <a:rPr lang="cs-CZ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ve vlastním sociálním prostředí pacienta </a:t>
            </a:r>
            <a:endParaRPr lang="cs-CZ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cs-CZ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b) domácí péče, kterou je ošetřovatelská péče, léčebně rehabilitační péče nebo </a:t>
            </a:r>
            <a:r>
              <a:rPr lang="cs-CZ" sz="18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paliativní péče</a:t>
            </a:r>
            <a:endParaRPr lang="cs-CZ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901901"/>
      </p:ext>
    </p:extLst>
  </p:cSld>
  <p:clrMapOvr>
    <a:masterClrMapping/>
  </p:clrMapOvr>
  <p:transition>
    <p:zoom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D906142-F6D5-4AC4-A986-7E44D59F22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F0D51FC-7F3F-47E7-99AC-D7A5720C8D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cs-CZ" b="0" dirty="0"/>
              <a:t>Co udělat, abych mohl poskytovat MSPP?</a:t>
            </a:r>
          </a:p>
          <a:p>
            <a:pPr marL="0" indent="0"/>
            <a:r>
              <a:rPr lang="cs-CZ" dirty="0"/>
              <a:t>Získat </a:t>
            </a:r>
            <a:r>
              <a:rPr lang="cs-CZ" u="sng" dirty="0"/>
              <a:t>oprávnění k poskytování zdravotních služeb</a:t>
            </a:r>
            <a:r>
              <a:rPr lang="cs-CZ" dirty="0"/>
              <a:t> ve vlastním  sociálním prostředí pacienta v oboru paliativní medicína a všeobecná sestra</a:t>
            </a:r>
          </a:p>
          <a:p>
            <a:pPr marL="0" indent="0"/>
            <a:endParaRPr lang="cs-CZ" dirty="0"/>
          </a:p>
          <a:p>
            <a:pPr marL="0" indent="0"/>
            <a:r>
              <a:rPr lang="cs-CZ" b="0" dirty="0"/>
              <a:t>Co udělat, aby MSPP hradila zdravotní pojišťovna pacienta?</a:t>
            </a:r>
          </a:p>
          <a:p>
            <a:pPr marL="0" indent="0"/>
            <a:r>
              <a:rPr lang="cs-CZ" dirty="0"/>
              <a:t>Získat </a:t>
            </a:r>
            <a:r>
              <a:rPr lang="cs-CZ" u="sng" dirty="0"/>
              <a:t>smlouvu</a:t>
            </a:r>
            <a:r>
              <a:rPr lang="cs-CZ" dirty="0"/>
              <a:t> se zdravotní pojišťovnou pro odbornost 926</a:t>
            </a:r>
          </a:p>
          <a:p>
            <a:pPr marL="457200" indent="-457200">
              <a:buAutoNum type="arabicPeriod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57148860"/>
      </p:ext>
    </p:extLst>
  </p:cSld>
  <p:clrMapOvr>
    <a:masterClrMapping/>
  </p:clrMapOvr>
  <p:transition>
    <p:zoom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15C4FF-ABA0-4EDA-AEC3-5C205A4206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Oprávnění k poskytování zdravotních služeb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B1F6408-DE72-43F2-A0AF-96109A79EA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3488" y="1340768"/>
            <a:ext cx="6794500" cy="4320481"/>
          </a:xfrm>
        </p:spPr>
        <p:txBody>
          <a:bodyPr/>
          <a:lstStyle/>
          <a:p>
            <a:r>
              <a:rPr lang="cs-CZ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§ 11 zákona č. 372/2011 Sb., o zdravotních službách: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sz="18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Poskytovatel může poskytovat </a:t>
            </a:r>
            <a:r>
              <a:rPr lang="cs-CZ" sz="1800" b="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pouze zdravotní služby uvedené v oprávnění k poskytování zdravotních služeb.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cs-CZ" sz="800" b="0" dirty="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sz="18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Zdravotní služby lze poskytovat </a:t>
            </a:r>
            <a:r>
              <a:rPr lang="cs-CZ" sz="1800" b="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pouze prostřednictvím osob způsobilých</a:t>
            </a:r>
            <a:r>
              <a:rPr lang="cs-CZ" sz="18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k výkonu zdravotnického povolání nebo k výkonu činností souvisejících s poskytováním zdravotních služeb</a:t>
            </a:r>
            <a:endParaRPr lang="cs-CZ" sz="1800" b="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cs-CZ" sz="800" b="0" dirty="0">
              <a:solidFill>
                <a:srgbClr val="FF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sz="1800" b="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Personální zabezpečení</a:t>
            </a:r>
            <a:r>
              <a:rPr lang="cs-CZ" sz="1800" b="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zdravotních služeb musí odpovídat oborům, druhu a formě poskytované zdravotní péče a zdravotním službám.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cs-CZ" sz="800" b="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sz="1800" b="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Zdravotnické zařízení musí být pro poskytování zdravotních služeb </a:t>
            </a:r>
            <a:r>
              <a:rPr lang="cs-CZ" sz="1800" b="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technicky a věcně vybaveno</a:t>
            </a:r>
            <a:r>
              <a:rPr lang="cs-CZ" sz="1800" b="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cs-CZ" sz="1800" b="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6902306"/>
      </p:ext>
    </p:extLst>
  </p:cSld>
  <p:clrMapOvr>
    <a:masterClrMapping/>
  </p:clrMapOvr>
  <p:transition>
    <p:zoom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123EE17-B5ED-4F28-8166-7309CD8BD9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Oprávnění k poskytování zdravotních služeb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303806C-73EB-430B-9D24-E3101E1251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0" dirty="0"/>
              <a:t>Oprávnění uděluje, mění, pozastavuje, odejímá:</a:t>
            </a:r>
          </a:p>
          <a:p>
            <a:r>
              <a:rPr lang="cs-CZ" dirty="0"/>
              <a:t>Krajský úřad podle kontaktního místa (v Praze Magistrát hl. m. Prahy)</a:t>
            </a:r>
          </a:p>
          <a:p>
            <a:endParaRPr lang="cs-CZ" b="0" u="sng" dirty="0"/>
          </a:p>
          <a:p>
            <a:r>
              <a:rPr lang="cs-CZ" b="0" u="sng" dirty="0"/>
              <a:t>Podmínky:</a:t>
            </a:r>
          </a:p>
          <a:p>
            <a:r>
              <a:rPr lang="cs-CZ" dirty="0"/>
              <a:t>Provozovatel MSPP:</a:t>
            </a:r>
          </a:p>
          <a:p>
            <a:r>
              <a:rPr lang="cs-CZ" dirty="0"/>
              <a:t>FO – 18 let, bezúhonná, svéprávná, způsobilá k samostatnému výkonu zdravotnického povolání/odborný zástupce</a:t>
            </a:r>
          </a:p>
          <a:p>
            <a:endParaRPr lang="cs-CZ" dirty="0"/>
          </a:p>
          <a:p>
            <a:r>
              <a:rPr lang="cs-CZ" dirty="0"/>
              <a:t>PO – členové statutárního </a:t>
            </a:r>
            <a:r>
              <a:rPr lang="cs-CZ" dirty="0" err="1"/>
              <a:t>org</a:t>
            </a:r>
            <a:r>
              <a:rPr lang="cs-CZ" dirty="0"/>
              <a:t>. bezúhonní, ustanovení odborného zástupce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32063632"/>
      </p:ext>
    </p:extLst>
  </p:cSld>
  <p:clrMapOvr>
    <a:masterClrMapping/>
  </p:clrMapOvr>
  <p:transition>
    <p:zoom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BBBF296-8651-4225-875C-D8C4A5ADF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Bezúhonnost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9B538F3-F1B5-4D46-B343-FF6D6D731A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3488" y="1340768"/>
            <a:ext cx="6794500" cy="4320481"/>
          </a:xfrm>
        </p:spPr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cs-CZ" sz="18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Za </a:t>
            </a:r>
            <a:r>
              <a:rPr lang="cs-CZ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bezúhonného</a:t>
            </a:r>
            <a:r>
              <a:rPr lang="cs-CZ" sz="18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se považuje ten, </a:t>
            </a:r>
            <a:r>
              <a:rPr lang="cs-CZ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kdo nebyl pravomocně odsouzen </a:t>
            </a:r>
            <a:endParaRPr lang="cs-CZ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a) za úmyslný trestný čin k nepodmíněnému trestu odnětí svobody v trvání alespoň 1 roku, nebo </a:t>
            </a:r>
            <a:endParaRPr lang="cs-CZ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b) za trestný čin spáchaný při poskytování zdravotních služeb, </a:t>
            </a:r>
            <a:endParaRPr lang="cs-CZ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anebo se na něho hledí, jako by nebyl odsouzen. </a:t>
            </a:r>
            <a:endParaRPr lang="cs-CZ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800" b="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Bezúhonnost se dokládá </a:t>
            </a:r>
            <a:r>
              <a:rPr lang="cs-CZ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výpisem z evidence Rejstříku trestů</a:t>
            </a:r>
            <a:r>
              <a:rPr lang="cs-CZ" sz="1800" b="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nesmí být starší 3 měsíců.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cs-CZ" sz="1600" b="0" dirty="0">
                <a:latin typeface="Arial" panose="020B0604020202020204" pitchFamily="34" charset="0"/>
              </a:rPr>
              <a:t>(vs. bezúhonnost zdrav. pracovníka – nebyl </a:t>
            </a:r>
            <a:r>
              <a:rPr lang="cs-CZ" sz="1600" b="0" dirty="0" err="1">
                <a:latin typeface="Arial" panose="020B0604020202020204" pitchFamily="34" charset="0"/>
              </a:rPr>
              <a:t>pr</a:t>
            </a:r>
            <a:r>
              <a:rPr lang="cs-CZ" sz="1600" b="0" dirty="0">
                <a:latin typeface="Arial" panose="020B0604020202020204" pitchFamily="34" charset="0"/>
              </a:rPr>
              <a:t>. odsouzen k nepodmíněnému trestu odnětí svobody za úmyslný trestný čin spáchaný v souvislosti s poskytováním zdravotních služeb)</a:t>
            </a:r>
            <a:endParaRPr lang="cs-CZ" sz="1800" b="0" dirty="0"/>
          </a:p>
        </p:txBody>
      </p:sp>
    </p:spTree>
    <p:extLst>
      <p:ext uri="{BB962C8B-B14F-4D97-AF65-F5344CB8AC3E}">
        <p14:creationId xmlns:p14="http://schemas.microsoft.com/office/powerpoint/2010/main" val="862891411"/>
      </p:ext>
    </p:extLst>
  </p:cSld>
  <p:clrMapOvr>
    <a:masterClrMapping/>
  </p:clrMapOvr>
  <p:transition>
    <p:zoom dir="in"/>
  </p:transition>
</p:sld>
</file>

<file path=ppt/theme/theme1.xml><?xml version="1.0" encoding="utf-8"?>
<a:theme xmlns:a="http://schemas.openxmlformats.org/drawingml/2006/main" name="sablona_prezentace">
  <a:themeElements>
    <a:clrScheme name="sablona_prezentace 1">
      <a:dk1>
        <a:srgbClr val="003D61"/>
      </a:dk1>
      <a:lt1>
        <a:srgbClr val="FFFFFF"/>
      </a:lt1>
      <a:dk2>
        <a:srgbClr val="FFFFFF"/>
      </a:dk2>
      <a:lt2>
        <a:srgbClr val="858585"/>
      </a:lt2>
      <a:accent1>
        <a:srgbClr val="FDBB30"/>
      </a:accent1>
      <a:accent2>
        <a:srgbClr val="C2CD23"/>
      </a:accent2>
      <a:accent3>
        <a:srgbClr val="FFFFFF"/>
      </a:accent3>
      <a:accent4>
        <a:srgbClr val="003352"/>
      </a:accent4>
      <a:accent5>
        <a:srgbClr val="FEDAAD"/>
      </a:accent5>
      <a:accent6>
        <a:srgbClr val="B0BA1F"/>
      </a:accent6>
      <a:hlink>
        <a:srgbClr val="003D61"/>
      </a:hlink>
      <a:folHlink>
        <a:srgbClr val="858585"/>
      </a:folHlink>
    </a:clrScheme>
    <a:fontScheme name="sablona_prezentace">
      <a:majorFont>
        <a:latin typeface="GillSans"/>
        <a:ea typeface=""/>
        <a:cs typeface=""/>
      </a:majorFont>
      <a:minorFont>
        <a:latin typeface="GillSans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blona_prezentace 1">
        <a:dk1>
          <a:srgbClr val="003D61"/>
        </a:dk1>
        <a:lt1>
          <a:srgbClr val="FFFFFF"/>
        </a:lt1>
        <a:dk2>
          <a:srgbClr val="FFFFFF"/>
        </a:dk2>
        <a:lt2>
          <a:srgbClr val="858585"/>
        </a:lt2>
        <a:accent1>
          <a:srgbClr val="FDBB30"/>
        </a:accent1>
        <a:accent2>
          <a:srgbClr val="C2CD23"/>
        </a:accent2>
        <a:accent3>
          <a:srgbClr val="FFFFFF"/>
        </a:accent3>
        <a:accent4>
          <a:srgbClr val="003352"/>
        </a:accent4>
        <a:accent5>
          <a:srgbClr val="FEDAAD"/>
        </a:accent5>
        <a:accent6>
          <a:srgbClr val="B0BA1F"/>
        </a:accent6>
        <a:hlink>
          <a:srgbClr val="003D61"/>
        </a:hlink>
        <a:folHlink>
          <a:srgbClr val="85858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zentace MZČR paliativa2" id="{367C72D4-F915-4C4C-86BD-1A5B7412C5A0}" vid="{B90582C5-51FB-40EC-A2CC-B8B067B1050F}"/>
    </a:ext>
  </a:extLst>
</a:theme>
</file>

<file path=ppt/theme/theme2.xml><?xml version="1.0" encoding="utf-8"?>
<a:theme xmlns:a="http://schemas.openxmlformats.org/drawingml/2006/main" name="1_sablona_prezentace">
  <a:themeElements>
    <a:clrScheme name="1_sablona_prezentace 1">
      <a:dk1>
        <a:srgbClr val="003D61"/>
      </a:dk1>
      <a:lt1>
        <a:srgbClr val="FFFFFF"/>
      </a:lt1>
      <a:dk2>
        <a:srgbClr val="FFFFFF"/>
      </a:dk2>
      <a:lt2>
        <a:srgbClr val="858585"/>
      </a:lt2>
      <a:accent1>
        <a:srgbClr val="FDBB30"/>
      </a:accent1>
      <a:accent2>
        <a:srgbClr val="C2CD23"/>
      </a:accent2>
      <a:accent3>
        <a:srgbClr val="FFFFFF"/>
      </a:accent3>
      <a:accent4>
        <a:srgbClr val="003352"/>
      </a:accent4>
      <a:accent5>
        <a:srgbClr val="FEDAAD"/>
      </a:accent5>
      <a:accent6>
        <a:srgbClr val="B0BA1F"/>
      </a:accent6>
      <a:hlink>
        <a:srgbClr val="003D61"/>
      </a:hlink>
      <a:folHlink>
        <a:srgbClr val="858585"/>
      </a:folHlink>
    </a:clrScheme>
    <a:fontScheme name="1_sablona_prezentace">
      <a:majorFont>
        <a:latin typeface="GillSans"/>
        <a:ea typeface=""/>
        <a:cs typeface=""/>
      </a:majorFont>
      <a:minorFont>
        <a:latin typeface="GillSans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sablona_prezentace 1">
        <a:dk1>
          <a:srgbClr val="003D61"/>
        </a:dk1>
        <a:lt1>
          <a:srgbClr val="FFFFFF"/>
        </a:lt1>
        <a:dk2>
          <a:srgbClr val="FFFFFF"/>
        </a:dk2>
        <a:lt2>
          <a:srgbClr val="858585"/>
        </a:lt2>
        <a:accent1>
          <a:srgbClr val="FDBB30"/>
        </a:accent1>
        <a:accent2>
          <a:srgbClr val="C2CD23"/>
        </a:accent2>
        <a:accent3>
          <a:srgbClr val="FFFFFF"/>
        </a:accent3>
        <a:accent4>
          <a:srgbClr val="003352"/>
        </a:accent4>
        <a:accent5>
          <a:srgbClr val="FEDAAD"/>
        </a:accent5>
        <a:accent6>
          <a:srgbClr val="B0BA1F"/>
        </a:accent6>
        <a:hlink>
          <a:srgbClr val="003D61"/>
        </a:hlink>
        <a:folHlink>
          <a:srgbClr val="85858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zentace MZČR paliativa2" id="{367C72D4-F915-4C4C-86BD-1A5B7412C5A0}" vid="{CA1F63A9-10F2-4305-B1F2-B3DE4D133768}"/>
    </a:ext>
  </a:extLst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MZČR paliativa2</Template>
  <TotalTime>1358</TotalTime>
  <Words>2129</Words>
  <Application>Microsoft Office PowerPoint</Application>
  <PresentationFormat>Předvádění na obrazovce (4:3)</PresentationFormat>
  <Paragraphs>196</Paragraphs>
  <Slides>31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7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31</vt:i4>
      </vt:variant>
    </vt:vector>
  </HeadingPairs>
  <TitlesOfParts>
    <vt:vector size="40" baseType="lpstr">
      <vt:lpstr>Arial</vt:lpstr>
      <vt:lpstr>Calibri</vt:lpstr>
      <vt:lpstr>Garamond</vt:lpstr>
      <vt:lpstr>GillSans</vt:lpstr>
      <vt:lpstr>Times New Roman</vt:lpstr>
      <vt:lpstr>Wingdings</vt:lpstr>
      <vt:lpstr>Wingdings 3</vt:lpstr>
      <vt:lpstr>sablona_prezentace</vt:lpstr>
      <vt:lpstr>1_sablona_prezentace</vt:lpstr>
      <vt:lpstr>Prezentace aplikace PowerPoint</vt:lpstr>
      <vt:lpstr>Prezentace aplikace PowerPoint</vt:lpstr>
      <vt:lpstr>Právní rámec</vt:lpstr>
      <vt:lpstr>Metodické pokyny a odborné standardy</vt:lpstr>
      <vt:lpstr>Zákon o zdravotních službách</vt:lpstr>
      <vt:lpstr>Prezentace aplikace PowerPoint</vt:lpstr>
      <vt:lpstr>Oprávnění k poskytování zdravotních služeb</vt:lpstr>
      <vt:lpstr>Oprávnění k poskytování zdravotních služeb</vt:lpstr>
      <vt:lpstr>Bezúhonnost</vt:lpstr>
      <vt:lpstr>Odborný zástupce - § 14 ZZS</vt:lpstr>
      <vt:lpstr>Odborný zástupce - § 14 ZZS</vt:lpstr>
      <vt:lpstr>Odborný zástupce - § 14 ZZS</vt:lpstr>
      <vt:lpstr>Personální zabezpečení MSPP – Metodický pokyn MZ</vt:lpstr>
      <vt:lpstr>Personální zabezpečení MSPP  (926)– dohoda VZP, SZP a zástupců poskytovatelů od 1.1.2021</vt:lpstr>
      <vt:lpstr>Personální zabezpečení MSPP – dohoda VZP, SZP a zástupců poskytovatelů od 1.1.2021</vt:lpstr>
      <vt:lpstr>Personální zabezpečení MSPP – dohoda VZP, SZP a zástupců poskytovatelů od 1.1.2021</vt:lpstr>
      <vt:lpstr>Žádost o vydání oprávnění k poskytování zdravotních služeb</vt:lpstr>
      <vt:lpstr>Sankce </vt:lpstr>
      <vt:lpstr>Postup na náležité odborné úrovni</vt:lpstr>
      <vt:lpstr>Úhrada z veřejného zdravotního pojištění</vt:lpstr>
      <vt:lpstr>Výběrové řízení – Zákon č. 48/1997 Sb.</vt:lpstr>
      <vt:lpstr>Výběrové řízení</vt:lpstr>
      <vt:lpstr>Komise výběrového řízení</vt:lpstr>
      <vt:lpstr>Komise výběrového řízení</vt:lpstr>
      <vt:lpstr>Komise výběrového řízení</vt:lpstr>
      <vt:lpstr>Smlouva se zdravotní pojišťovnou</vt:lpstr>
      <vt:lpstr>Nové výběrové řízení</vt:lpstr>
      <vt:lpstr>Smlouva se zdravotní pojišťovnou</vt:lpstr>
      <vt:lpstr>Zveřejnění dodatku smlouvy se ZP</vt:lpstr>
      <vt:lpstr>Úhrada MSPP</vt:lpstr>
      <vt:lpstr>Dagmar Záleská</vt:lpstr>
    </vt:vector>
  </TitlesOfParts>
  <Company>Ministerstvo zdravotnictví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Autor</dc:creator>
  <cp:lastModifiedBy>Autor</cp:lastModifiedBy>
  <cp:revision>62</cp:revision>
  <cp:lastPrinted>2015-11-13T08:15:44Z</cp:lastPrinted>
  <dcterms:created xsi:type="dcterms:W3CDTF">2020-09-28T15:35:56Z</dcterms:created>
  <dcterms:modified xsi:type="dcterms:W3CDTF">2020-12-02T11:02:04Z</dcterms:modified>
</cp:coreProperties>
</file>